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536773"/>
              </a:solidFill>
              <a:prstDash val="solid"/>
              <a:miter lim="400000"/>
            </a:ln>
          </a:top>
          <a:bottom>
            <a:ln w="3175" cap="flat">
              <a:solidFill>
                <a:srgbClr val="536773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36773"/>
              </a:solidFill>
              <a:prstDash val="solid"/>
              <a:miter lim="400000"/>
            </a:ln>
          </a:left>
          <a:right>
            <a:ln w="3175" cap="flat">
              <a:solidFill>
                <a:srgbClr val="536773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536773"/>
              </a:solidFill>
              <a:prstDash val="solid"/>
              <a:miter lim="400000"/>
            </a:ln>
          </a:insideH>
          <a:insideV>
            <a:ln w="3175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838383"/>
              </a:solidFill>
              <a:prstDash val="solid"/>
              <a:miter lim="400000"/>
            </a:ln>
          </a:left>
          <a:right>
            <a:ln w="3175" cap="flat">
              <a:solidFill>
                <a:srgbClr val="838383"/>
              </a:solidFill>
              <a:prstDash val="solid"/>
              <a:miter lim="400000"/>
            </a:ln>
          </a:right>
          <a:top>
            <a:ln w="3175" cap="flat">
              <a:solidFill>
                <a:srgbClr val="838383"/>
              </a:solidFill>
              <a:prstDash val="solid"/>
              <a:miter lim="400000"/>
            </a:ln>
          </a:top>
          <a:bottom>
            <a:ln w="3175" cap="flat">
              <a:solidFill>
                <a:srgbClr val="838383"/>
              </a:solidFill>
              <a:prstDash val="solid"/>
              <a:miter lim="400000"/>
            </a:ln>
          </a:bottom>
          <a:insideH>
            <a:ln w="3175" cap="flat">
              <a:solidFill>
                <a:srgbClr val="838383"/>
              </a:solidFill>
              <a:prstDash val="solid"/>
              <a:miter lim="400000"/>
            </a:ln>
          </a:insideH>
          <a:insideV>
            <a:ln w="3175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808080"/>
              </a:solidFill>
              <a:prstDash val="solid"/>
              <a:miter lim="400000"/>
            </a:ln>
          </a:right>
          <a:top>
            <a:ln w="3175" cap="flat">
              <a:solidFill>
                <a:srgbClr val="808080"/>
              </a:solidFill>
              <a:prstDash val="solid"/>
              <a:miter lim="400000"/>
            </a:ln>
          </a:top>
          <a:bottom>
            <a:ln w="3175" cap="flat">
              <a:solidFill>
                <a:srgbClr val="808080"/>
              </a:solidFill>
              <a:prstDash val="solid"/>
              <a:miter lim="400000"/>
            </a:ln>
          </a:bottom>
          <a:insideH>
            <a:ln w="3175" cap="flat">
              <a:solidFill>
                <a:srgbClr val="808080"/>
              </a:solidFill>
              <a:prstDash val="solid"/>
              <a:miter lim="400000"/>
            </a:ln>
          </a:insideH>
          <a:insideV>
            <a:ln w="3175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chemeClr val="accent3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4D4D4D"/>
              </a:solidFill>
              <a:prstDash val="solid"/>
              <a:miter lim="400000"/>
            </a:ln>
          </a:left>
          <a:right>
            <a:ln w="3175" cap="flat">
              <a:solidFill>
                <a:srgbClr val="4D4D4D"/>
              </a:solidFill>
              <a:prstDash val="solid"/>
              <a:miter lim="400000"/>
            </a:ln>
          </a:right>
          <a:top>
            <a:ln w="3175" cap="flat">
              <a:solidFill>
                <a:srgbClr val="4D4D4D"/>
              </a:solidFill>
              <a:prstDash val="solid"/>
              <a:miter lim="400000"/>
            </a:ln>
          </a:top>
          <a:bottom>
            <a:ln w="3175" cap="flat">
              <a:solidFill>
                <a:srgbClr val="4D4D4D"/>
              </a:solidFill>
              <a:prstDash val="solid"/>
              <a:miter lim="400000"/>
            </a:ln>
          </a:bottom>
          <a:insideH>
            <a:ln w="3175" cap="flat">
              <a:solidFill>
                <a:srgbClr val="4D4D4D"/>
              </a:solidFill>
              <a:prstDash val="solid"/>
              <a:miter lim="400000"/>
            </a:ln>
          </a:insideH>
          <a:insideV>
            <a:ln w="3175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F8BA00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3175" cap="flat">
              <a:solidFill>
                <a:srgbClr val="5B5A5A"/>
              </a:solidFill>
              <a:prstDash val="solid"/>
              <a:miter lim="400000"/>
            </a:ln>
          </a:left>
          <a:right>
            <a:ln w="3175" cap="flat">
              <a:solidFill>
                <a:srgbClr val="5B5A5A"/>
              </a:solidFill>
              <a:prstDash val="solid"/>
              <a:miter lim="400000"/>
            </a:ln>
          </a:right>
          <a:top>
            <a:ln w="3175" cap="flat">
              <a:solidFill>
                <a:srgbClr val="5B5A5A"/>
              </a:solidFill>
              <a:prstDash val="solid"/>
              <a:miter lim="400000"/>
            </a:ln>
          </a:top>
          <a:bottom>
            <a:ln w="3175" cap="flat">
              <a:solidFill>
                <a:srgbClr val="5B5A5A"/>
              </a:solidFill>
              <a:prstDash val="solid"/>
              <a:miter lim="400000"/>
            </a:ln>
          </a:bottom>
          <a:insideH>
            <a:ln w="3175" cap="flat">
              <a:solidFill>
                <a:srgbClr val="5B5A5A"/>
              </a:solidFill>
              <a:prstDash val="solid"/>
              <a:miter lim="400000"/>
            </a:ln>
          </a:insideH>
          <a:insideV>
            <a:ln w="3175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464646"/>
              </a:solidFill>
              <a:prstDash val="solid"/>
              <a:miter lim="400000"/>
            </a:ln>
          </a:left>
          <a:right>
            <a:ln w="3175" cap="flat">
              <a:solidFill>
                <a:srgbClr val="464646"/>
              </a:solidFill>
              <a:prstDash val="solid"/>
              <a:miter lim="400000"/>
            </a:ln>
          </a:right>
          <a:top>
            <a:ln w="3175" cap="flat">
              <a:solidFill>
                <a:srgbClr val="464646"/>
              </a:solidFill>
              <a:prstDash val="solid"/>
              <a:miter lim="400000"/>
            </a:ln>
          </a:top>
          <a:bottom>
            <a:ln w="3175" cap="flat">
              <a:solidFill>
                <a:srgbClr val="464646"/>
              </a:solidFill>
              <a:prstDash val="solid"/>
              <a:miter lim="400000"/>
            </a:ln>
          </a:bottom>
          <a:insideH>
            <a:ln w="3175" cap="flat">
              <a:solidFill>
                <a:srgbClr val="464646"/>
              </a:solidFill>
              <a:prstDash val="solid"/>
              <a:miter lim="400000"/>
            </a:ln>
          </a:insideH>
          <a:insideV>
            <a:ln w="3175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C3C3C3"/>
              </a:solidFill>
              <a:prstDash val="solid"/>
              <a:miter lim="400000"/>
            </a:ln>
          </a:top>
          <a:bottom>
            <a:ln w="3175" cap="flat">
              <a:solidFill>
                <a:srgbClr val="C3C3C3"/>
              </a:solidFill>
              <a:prstDash val="solid"/>
              <a:miter lim="400000"/>
            </a:ln>
          </a:bottom>
          <a:insideH>
            <a:ln w="3175" cap="flat">
              <a:solidFill>
                <a:srgbClr val="C3C3C3"/>
              </a:solidFill>
              <a:prstDash val="solid"/>
              <a:miter lim="400000"/>
            </a:ln>
          </a:insideH>
          <a:insideV>
            <a:ln w="3175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5E5E5E"/>
              </a:solidFill>
              <a:prstDash val="solid"/>
              <a:miter lim="400000"/>
            </a:ln>
          </a:left>
          <a:right>
            <a:ln w="3175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CB297B"/>
              </a:solidFill>
              <a:prstDash val="solid"/>
              <a:miter lim="400000"/>
            </a:ln>
          </a:top>
          <a:bottom>
            <a:ln w="3175" cap="flat">
              <a:solidFill>
                <a:srgbClr val="5E5E5E"/>
              </a:solidFill>
              <a:prstDash val="solid"/>
              <a:miter lim="400000"/>
            </a:ln>
          </a:bottom>
          <a:insideH>
            <a:ln w="3175" cap="flat">
              <a:solidFill>
                <a:srgbClr val="5E5E5E"/>
              </a:solidFill>
              <a:prstDash val="solid"/>
              <a:miter lim="400000"/>
            </a:ln>
          </a:insideH>
          <a:insideV>
            <a:ln w="3175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3175" cap="flat">
              <a:solidFill>
                <a:srgbClr val="A6AAA9"/>
              </a:solidFill>
              <a:prstDash val="solid"/>
              <a:miter lim="400000"/>
            </a:ln>
          </a:left>
          <a:right>
            <a:ln w="3175" cap="flat">
              <a:solidFill>
                <a:srgbClr val="A6AAA9"/>
              </a:solidFill>
              <a:prstDash val="solid"/>
              <a:miter lim="400000"/>
            </a:ln>
          </a:right>
          <a:top>
            <a:ln w="3175" cap="flat">
              <a:solidFill>
                <a:srgbClr val="5E5E5E"/>
              </a:solidFill>
              <a:prstDash val="solid"/>
              <a:miter lim="400000"/>
            </a:ln>
          </a:top>
          <a:bottom>
            <a:ln w="3175" cap="flat">
              <a:solidFill>
                <a:srgbClr val="A6AAA9"/>
              </a:solidFill>
              <a:prstDash val="solid"/>
              <a:miter lim="400000"/>
            </a:ln>
          </a:bottom>
          <a:insideH>
            <a:ln w="3175" cap="flat">
              <a:solidFill>
                <a:srgbClr val="A6AAA9"/>
              </a:solidFill>
              <a:prstDash val="solid"/>
              <a:miter lim="400000"/>
            </a:ln>
          </a:insideH>
          <a:insideV>
            <a:ln w="3175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6C6C6C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175" cap="flat">
              <a:solidFill>
                <a:srgbClr val="6C6C6C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3175" cap="flat">
              <a:solidFill>
                <a:srgbClr val="000000"/>
              </a:solidFill>
              <a:prstDash val="solid"/>
              <a:miter lim="400000"/>
            </a:ln>
          </a:left>
          <a:right>
            <a:ln w="3175" cap="flat">
              <a:solidFill>
                <a:srgbClr val="000000"/>
              </a:solidFill>
              <a:prstDash val="solid"/>
              <a:miter lim="400000"/>
            </a:ln>
          </a:right>
          <a:top>
            <a:ln w="3175" cap="flat">
              <a:solidFill>
                <a:srgbClr val="6C6C6C"/>
              </a:solidFill>
              <a:prstDash val="solid"/>
              <a:miter lim="400000"/>
            </a:ln>
          </a:top>
          <a:bottom>
            <a:ln w="3175" cap="flat">
              <a:solidFill>
                <a:srgbClr val="000000"/>
              </a:solidFill>
              <a:prstDash val="solid"/>
              <a:miter lim="400000"/>
            </a:ln>
          </a:bottom>
          <a:insideH>
            <a:ln w="3175" cap="flat">
              <a:solidFill>
                <a:srgbClr val="000000"/>
              </a:solidFill>
              <a:prstDash val="solid"/>
              <a:miter lim="400000"/>
            </a:ln>
          </a:insideH>
          <a:insideV>
            <a:ln w="3175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5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tif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4.png>
</file>

<file path=ppt/media/image5.png>
</file>

<file path=ppt/media/image6.png>
</file>

<file path=ppt/media/image7.ti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742294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49005" y="10609397"/>
            <a:ext cx="16478252" cy="477734"/>
          </a:xfrm>
          <a:prstGeom prst="rect">
            <a:avLst/>
          </a:prstGeom>
        </p:spPr>
        <p:txBody>
          <a:bodyPr lIns="34289" tIns="34289" rIns="34289" bIns="34289"/>
          <a:lstStyle>
            <a:lvl1pPr algn="l" defTabSz="726440">
              <a:defRPr sz="2816" b="1" spc="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3952872" y="3645742"/>
            <a:ext cx="16478254" cy="3486151"/>
          </a:xfrm>
          <a:prstGeom prst="rect">
            <a:avLst/>
          </a:prstGeom>
        </p:spPr>
        <p:txBody>
          <a:bodyPr lIns="38100" tIns="38100" rIns="38100" bIns="38100" anchor="b"/>
          <a:lstStyle>
            <a:lvl1pPr algn="l" defTabSz="2438339">
              <a:defRPr sz="11400" b="1" spc="-228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49006" y="7131893"/>
            <a:ext cx="16478253" cy="1428751"/>
          </a:xfrm>
          <a:prstGeom prst="rect">
            <a:avLst/>
          </a:prstGeom>
        </p:spPr>
        <p:txBody>
          <a:bodyPr lIns="38100" tIns="38100" rIns="38100" bIns="38100"/>
          <a:lstStyle>
            <a:lvl1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1pPr>
            <a:lvl2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2pPr>
            <a:lvl3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3pPr>
            <a:lvl4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4pPr>
            <a:lvl5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5405132"/>
            <a:ext cx="16478253" cy="2905736"/>
          </a:xfrm>
          <a:prstGeom prst="rect">
            <a:avLst/>
          </a:prstGeom>
        </p:spPr>
        <p:txBody>
          <a:bodyPr lIns="38100" tIns="38100" rIns="38100" bIns="38100" anchor="ctr"/>
          <a:lstStyle>
            <a:lvl1pPr defTabSz="2438339">
              <a:lnSpc>
                <a:spcPct val="80000"/>
              </a:lnSpc>
              <a:defRPr sz="11400" spc="-22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defTabSz="2438339">
              <a:lnSpc>
                <a:spcPct val="80000"/>
              </a:lnSpc>
              <a:defRPr sz="11400" spc="-22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defTabSz="2438339">
              <a:lnSpc>
                <a:spcPct val="80000"/>
              </a:lnSpc>
              <a:defRPr sz="11400" spc="-22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defTabSz="2438339">
              <a:lnSpc>
                <a:spcPct val="80000"/>
              </a:lnSpc>
              <a:defRPr sz="11400" spc="-22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defTabSz="2438339">
              <a:lnSpc>
                <a:spcPct val="80000"/>
              </a:lnSpc>
              <a:defRPr sz="11400" spc="-22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2521445"/>
            <a:ext cx="16478253" cy="5431188"/>
          </a:xfrm>
          <a:prstGeom prst="rect">
            <a:avLst/>
          </a:prstGeom>
        </p:spPr>
        <p:txBody>
          <a:bodyPr lIns="38100" tIns="38100" rIns="38100" bIns="38100" anchor="b"/>
          <a:lstStyle>
            <a:lvl1pPr defTabSz="2438339">
              <a:lnSpc>
                <a:spcPct val="80000"/>
              </a:lnSpc>
              <a:defRPr sz="24600" b="1" spc="-246">
                <a:latin typeface="+mn-lt"/>
                <a:ea typeface="+mn-ea"/>
                <a:cs typeface="+mn-cs"/>
                <a:sym typeface="Helvetica Neue"/>
              </a:defRPr>
            </a:lvl1pPr>
            <a:lvl2pPr defTabSz="2438339">
              <a:lnSpc>
                <a:spcPct val="80000"/>
              </a:lnSpc>
              <a:defRPr sz="24600" b="1" spc="-246">
                <a:latin typeface="+mn-lt"/>
                <a:ea typeface="+mn-ea"/>
                <a:cs typeface="+mn-cs"/>
                <a:sym typeface="Helvetica Neue"/>
              </a:defRPr>
            </a:lvl2pPr>
            <a:lvl3pPr defTabSz="2438339">
              <a:lnSpc>
                <a:spcPct val="80000"/>
              </a:lnSpc>
              <a:defRPr sz="24600" b="1" spc="-246">
                <a:latin typeface="+mn-lt"/>
                <a:ea typeface="+mn-ea"/>
                <a:cs typeface="+mn-cs"/>
                <a:sym typeface="Helvetica Neue"/>
              </a:defRPr>
            </a:lvl3pPr>
            <a:lvl4pPr defTabSz="2438339">
              <a:lnSpc>
                <a:spcPct val="80000"/>
              </a:lnSpc>
              <a:defRPr sz="24600" b="1" spc="-246">
                <a:latin typeface="+mn-lt"/>
                <a:ea typeface="+mn-ea"/>
                <a:cs typeface="+mn-cs"/>
                <a:sym typeface="Helvetica Neue"/>
              </a:defRPr>
            </a:lvl4pPr>
            <a:lvl5pPr defTabSz="2438339">
              <a:lnSpc>
                <a:spcPct val="80000"/>
              </a:lnSpc>
              <a:defRPr sz="24600" b="1" spc="-246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7911135"/>
            <a:ext cx="16478253" cy="701085"/>
          </a:xfrm>
          <a:prstGeom prst="rect">
            <a:avLst/>
          </a:prstGeom>
        </p:spPr>
        <p:txBody>
          <a:bodyPr lIns="34289" tIns="34289" rIns="34289" bIns="34289"/>
          <a:lstStyle>
            <a:lvl1pPr defTabSz="668655">
              <a:defRPr sz="4212" b="1" spc="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08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4870518" y="9721090"/>
            <a:ext cx="15150041" cy="477734"/>
          </a:xfrm>
          <a:prstGeom prst="rect">
            <a:avLst/>
          </a:prstGeom>
        </p:spPr>
        <p:txBody>
          <a:bodyPr lIns="34289" tIns="34289" rIns="34289" bIns="34289"/>
          <a:lstStyle>
            <a:lvl1pPr algn="l" defTabSz="726440">
              <a:defRPr sz="2816" b="1" spc="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4363441" y="5419395"/>
            <a:ext cx="15657117" cy="2877210"/>
          </a:xfrm>
          <a:prstGeom prst="rect">
            <a:avLst/>
          </a:prstGeom>
        </p:spPr>
        <p:txBody>
          <a:bodyPr lIns="38100" tIns="38100" rIns="38100" bIns="38100"/>
          <a:lstStyle>
            <a:lvl1pPr marL="638922" indent="-469899" algn="l" defTabSz="2438339">
              <a:lnSpc>
                <a:spcPct val="90000"/>
              </a:lnSpc>
              <a:defRPr sz="840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2" indent="-12699" algn="l" defTabSz="2438339">
              <a:lnSpc>
                <a:spcPct val="90000"/>
              </a:lnSpc>
              <a:defRPr sz="840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2" indent="444500" algn="l" defTabSz="2438339">
              <a:lnSpc>
                <a:spcPct val="90000"/>
              </a:lnSpc>
              <a:defRPr sz="840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2" indent="901700" algn="l" defTabSz="2438339">
              <a:lnSpc>
                <a:spcPct val="90000"/>
              </a:lnSpc>
              <a:defRPr sz="840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2" indent="1358900" algn="l" defTabSz="2438339">
              <a:lnSpc>
                <a:spcPct val="90000"/>
              </a:lnSpc>
              <a:defRPr sz="8400" spc="-16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4868525" y="2476499"/>
            <a:ext cx="5579325" cy="44622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173075" y="4698206"/>
            <a:ext cx="7829551" cy="911263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sz="half" idx="23"/>
          </p:nvPr>
        </p:nvSpPr>
        <p:spPr>
          <a:xfrm>
            <a:off x="2943224" y="2085974"/>
            <a:ext cx="12458702" cy="93440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2047874" y="-2428876"/>
            <a:ext cx="20288252" cy="162306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ec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Section Title</a:t>
            </a:r>
          </a:p>
        </p:txBody>
      </p:sp>
      <p:sp>
        <p:nvSpPr>
          <p:cNvPr id="150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>
              <a:defRPr sz="3000" spc="-29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58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/>
            </a:lvl1pPr>
          </a:lstStyle>
          <a:p>
            <a:r>
              <a:t>Presentation Title</a:t>
            </a:r>
          </a:p>
        </p:txBody>
      </p:sp>
      <p:sp>
        <p:nvSpPr>
          <p:cNvPr id="15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60" name="01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>
            <a:spLocks noGrp="1"/>
          </p:cNvSpPr>
          <p:nvPr>
            <p:ph type="pic" idx="21"/>
          </p:nvPr>
        </p:nvSpPr>
        <p:spPr>
          <a:xfrm>
            <a:off x="2181224" y="742949"/>
            <a:ext cx="20059652" cy="12014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3952874" y="7058025"/>
            <a:ext cx="16478253" cy="3486150"/>
          </a:xfrm>
          <a:prstGeom prst="rect">
            <a:avLst/>
          </a:prstGeom>
        </p:spPr>
        <p:txBody>
          <a:bodyPr lIns="38100" tIns="38100" rIns="38100" bIns="38100" anchor="b"/>
          <a:lstStyle>
            <a:lvl1pPr algn="l" defTabSz="2438339">
              <a:defRPr sz="11400" b="1" spc="-228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3953767" y="2544103"/>
            <a:ext cx="16476467" cy="477734"/>
          </a:xfrm>
          <a:prstGeom prst="rect">
            <a:avLst/>
          </a:prstGeom>
        </p:spPr>
        <p:txBody>
          <a:bodyPr lIns="34289" tIns="34289" rIns="34289" bIns="34289"/>
          <a:lstStyle>
            <a:lvl1pPr algn="l" defTabSz="726440">
              <a:defRPr sz="2816" b="1" spc="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10421932"/>
            <a:ext cx="16478253" cy="837714"/>
          </a:xfrm>
          <a:prstGeom prst="rect">
            <a:avLst/>
          </a:prstGeom>
        </p:spPr>
        <p:txBody>
          <a:bodyPr lIns="38100" tIns="38100" rIns="38100" bIns="38100"/>
          <a:lstStyle>
            <a:lvl1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1pPr>
            <a:lvl2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2pPr>
            <a:lvl3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3pPr>
            <a:lvl4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4pPr>
            <a:lvl5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"/>
          <p:cNvSpPr>
            <a:spLocks noGrp="1"/>
          </p:cNvSpPr>
          <p:nvPr>
            <p:ph type="pic" sz="half" idx="21"/>
          </p:nvPr>
        </p:nvSpPr>
        <p:spPr>
          <a:xfrm>
            <a:off x="11277600" y="1562099"/>
            <a:ext cx="9108629" cy="1060132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3952874" y="2666999"/>
            <a:ext cx="7334251" cy="4411706"/>
          </a:xfrm>
          <a:prstGeom prst="rect">
            <a:avLst/>
          </a:prstGeom>
        </p:spPr>
        <p:txBody>
          <a:bodyPr lIns="38100" tIns="38100" rIns="38100" bIns="38100" anchor="b"/>
          <a:lstStyle>
            <a:lvl1pPr algn="l" defTabSz="2438339">
              <a:defRPr sz="8400" b="1" spc="-168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7009932"/>
            <a:ext cx="7334251" cy="4039069"/>
          </a:xfrm>
          <a:prstGeom prst="rect">
            <a:avLst/>
          </a:prstGeom>
        </p:spPr>
        <p:txBody>
          <a:bodyPr lIns="38100" tIns="38100" rIns="38100" bIns="38100"/>
          <a:lstStyle>
            <a:lvl1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1pPr>
            <a:lvl2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2pPr>
            <a:lvl3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3pPr>
            <a:lvl4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4pPr>
            <a:lvl5pPr algn="l">
              <a:defRPr sz="5200" b="1" spc="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10264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3952874" y="2524124"/>
            <a:ext cx="16478253" cy="1074873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8400" b="1" spc="-168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94221"/>
            <a:ext cx="16478253" cy="701086"/>
          </a:xfrm>
          <a:prstGeom prst="rect">
            <a:avLst/>
          </a:prstGeom>
        </p:spPr>
        <p:txBody>
          <a:bodyPr lIns="34289" tIns="34289" rIns="34289" bIns="34289"/>
          <a:lstStyle>
            <a:lvl1pPr algn="l" defTabSz="668655">
              <a:defRPr sz="4212" b="1" spc="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4900878"/>
            <a:ext cx="16478253" cy="6192009"/>
          </a:xfrm>
          <a:prstGeom prst="rect">
            <a:avLst/>
          </a:prstGeom>
        </p:spPr>
        <p:txBody>
          <a:bodyPr lIns="38100" tIns="38100" rIns="38100" bIns="38100"/>
          <a:lstStyle>
            <a:lvl1pPr marL="5842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1pPr>
            <a:lvl2pPr marL="11938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2pPr>
            <a:lvl3pPr marL="18034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3pPr>
            <a:lvl4pPr marL="24130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4pPr>
            <a:lvl5pPr marL="30226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4900878"/>
            <a:ext cx="16478253" cy="6192009"/>
          </a:xfrm>
          <a:prstGeom prst="rect">
            <a:avLst/>
          </a:prstGeom>
        </p:spPr>
        <p:txBody>
          <a:bodyPr lIns="38100" tIns="38100" rIns="38100" bIns="38100" numCol="2" spcCol="823912"/>
          <a:lstStyle>
            <a:lvl1pPr marL="5842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1pPr>
            <a:lvl2pPr marL="11938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2pPr>
            <a:lvl3pPr marL="18034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3pPr>
            <a:lvl4pPr marL="24130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4pPr>
            <a:lvl5pPr marL="30226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94221"/>
            <a:ext cx="7334251" cy="701086"/>
          </a:xfrm>
          <a:prstGeom prst="rect">
            <a:avLst/>
          </a:prstGeom>
        </p:spPr>
        <p:txBody>
          <a:bodyPr lIns="34289" tIns="34289" rIns="34289" bIns="34289"/>
          <a:lstStyle>
            <a:lvl1pPr algn="l" defTabSz="668655">
              <a:defRPr sz="4212" b="1" spc="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3952874" y="4900878"/>
            <a:ext cx="7334251" cy="6192473"/>
          </a:xfrm>
          <a:prstGeom prst="rect">
            <a:avLst/>
          </a:prstGeom>
        </p:spPr>
        <p:txBody>
          <a:bodyPr lIns="38100" tIns="38100" rIns="38100" bIns="38100"/>
          <a:lstStyle>
            <a:lvl1pPr marL="5842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1pPr>
            <a:lvl2pPr marL="11938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2pPr>
            <a:lvl3pPr marL="18034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3pPr>
            <a:lvl4pPr marL="24130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4pPr>
            <a:lvl5pPr marL="3022600" indent="-584200" algn="l" defTabSz="2438339">
              <a:lnSpc>
                <a:spcPct val="90000"/>
              </a:lnSpc>
              <a:spcBef>
                <a:spcPts val="4500"/>
              </a:spcBef>
              <a:buSzPct val="123000"/>
              <a:buChar char="•"/>
              <a:defRPr sz="4600" spc="0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Image"/>
          <p:cNvSpPr>
            <a:spLocks noGrp="1"/>
          </p:cNvSpPr>
          <p:nvPr>
            <p:ph type="pic" sz="half" idx="22"/>
          </p:nvPr>
        </p:nvSpPr>
        <p:spPr>
          <a:xfrm>
            <a:off x="12192000" y="1409050"/>
            <a:ext cx="8187656" cy="109168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3952874" y="2524124"/>
            <a:ext cx="7334251" cy="1076326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8400" b="1" spc="-168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Title</a:t>
            </a:r>
          </a:p>
        </p:txBody>
      </p:sp>
      <p:sp>
        <p:nvSpPr>
          <p:cNvPr id="64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3952872" y="5114925"/>
            <a:ext cx="16478254" cy="3486150"/>
          </a:xfrm>
          <a:prstGeom prst="rect">
            <a:avLst/>
          </a:prstGeom>
        </p:spPr>
        <p:txBody>
          <a:bodyPr lIns="38100" tIns="38100" rIns="38100" bIns="38100"/>
          <a:lstStyle>
            <a:lvl1pPr algn="l" defTabSz="2438339">
              <a:defRPr sz="11400" spc="-228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10264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3952874" y="2524124"/>
            <a:ext cx="16478253" cy="1076213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8400" b="1" spc="-168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94221"/>
            <a:ext cx="16478253" cy="701086"/>
          </a:xfrm>
          <a:prstGeom prst="rect">
            <a:avLst/>
          </a:prstGeom>
        </p:spPr>
        <p:txBody>
          <a:bodyPr lIns="34289" tIns="34289" rIns="34289" bIns="34289"/>
          <a:lstStyle>
            <a:lvl1pPr algn="l" defTabSz="668655">
              <a:defRPr sz="4212" b="1" spc="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Slide Subtitle</a:t>
            </a:r>
          </a:p>
        </p:txBody>
      </p:sp>
      <p:sp>
        <p:nvSpPr>
          <p:cNvPr id="81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3952874" y="2524124"/>
            <a:ext cx="16478253" cy="1076326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8400" b="1" spc="-168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3952874" y="3494221"/>
            <a:ext cx="16478253" cy="701086"/>
          </a:xfrm>
          <a:prstGeom prst="rect">
            <a:avLst/>
          </a:prstGeom>
        </p:spPr>
        <p:txBody>
          <a:bodyPr lIns="34289" tIns="34289" rIns="34289" bIns="34289"/>
          <a:lstStyle>
            <a:lvl1pPr algn="l" defTabSz="668655">
              <a:defRPr sz="4212" b="1" spc="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52874" y="4900878"/>
            <a:ext cx="16478253" cy="6192009"/>
          </a:xfrm>
          <a:prstGeom prst="rect">
            <a:avLst/>
          </a:prstGeom>
        </p:spPr>
        <p:txBody>
          <a:bodyPr lIns="38100" tIns="38100" rIns="38100" bIns="38100"/>
          <a:lstStyle>
            <a:lvl1pPr algn="l">
              <a:spcBef>
                <a:spcPts val="1800"/>
              </a:spcBef>
              <a:defRPr sz="5200" spc="-52">
                <a:latin typeface="+mn-lt"/>
                <a:ea typeface="+mn-ea"/>
                <a:cs typeface="+mn-cs"/>
                <a:sym typeface="Helvetica Neue"/>
              </a:defRPr>
            </a:lvl1pPr>
            <a:lvl2pPr algn="l">
              <a:spcBef>
                <a:spcPts val="1800"/>
              </a:spcBef>
              <a:defRPr sz="5200" spc="-52">
                <a:latin typeface="+mn-lt"/>
                <a:ea typeface="+mn-ea"/>
                <a:cs typeface="+mn-cs"/>
                <a:sym typeface="Helvetica Neue"/>
              </a:defRPr>
            </a:lvl2pPr>
            <a:lvl3pPr algn="l">
              <a:spcBef>
                <a:spcPts val="1800"/>
              </a:spcBef>
              <a:defRPr sz="5200" spc="-52">
                <a:latin typeface="+mn-lt"/>
                <a:ea typeface="+mn-ea"/>
                <a:cs typeface="+mn-cs"/>
                <a:sym typeface="Helvetica Neue"/>
              </a:defRPr>
            </a:lvl3pPr>
            <a:lvl4pPr algn="l">
              <a:spcBef>
                <a:spcPts val="1800"/>
              </a:spcBef>
              <a:defRPr sz="5200" spc="-52">
                <a:latin typeface="+mn-lt"/>
                <a:ea typeface="+mn-ea"/>
                <a:cs typeface="+mn-cs"/>
                <a:sym typeface="Helvetica Neue"/>
              </a:defRPr>
            </a:lvl4pPr>
            <a:lvl5pPr algn="l">
              <a:spcBef>
                <a:spcPts val="1800"/>
              </a:spcBef>
              <a:defRPr sz="5200" spc="-52"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01"/>
          <p:cNvSpPr txBox="1">
            <a:spLocks noGrp="1"/>
          </p:cNvSpPr>
          <p:nvPr>
            <p:ph type="sldNum" sz="quarter" idx="2"/>
          </p:nvPr>
        </p:nvSpPr>
        <p:spPr>
          <a:xfrm>
            <a:off x="12029884" y="11507089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Section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19200" y="7810500"/>
            <a:ext cx="21945600" cy="230656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01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  <a:ln w="3175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800" b="0" i="0" u="none" strike="noStrike" cap="none" spc="0" baseline="0">
          <a:solidFill>
            <a:srgbClr val="000000"/>
          </a:solidFill>
          <a:uFillTx/>
          <a:latin typeface="Canela Bold"/>
          <a:ea typeface="Canela Bold"/>
          <a:cs typeface="Canela Bold"/>
          <a:sym typeface="Canela Bold"/>
        </a:defRPr>
      </a:lvl1pPr>
      <a:lvl2pPr marL="0" marR="0" indent="4572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800" b="0" i="0" u="none" strike="noStrike" cap="none" spc="0" baseline="0">
          <a:solidFill>
            <a:srgbClr val="000000"/>
          </a:solidFill>
          <a:uFillTx/>
          <a:latin typeface="Canela Bold"/>
          <a:ea typeface="Canela Bold"/>
          <a:cs typeface="Canela Bold"/>
          <a:sym typeface="Canela Bold"/>
        </a:defRPr>
      </a:lvl2pPr>
      <a:lvl3pPr marL="0" marR="0" indent="9144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800" b="0" i="0" u="none" strike="noStrike" cap="none" spc="0" baseline="0">
          <a:solidFill>
            <a:srgbClr val="000000"/>
          </a:solidFill>
          <a:uFillTx/>
          <a:latin typeface="Canela Bold"/>
          <a:ea typeface="Canela Bold"/>
          <a:cs typeface="Canela Bold"/>
          <a:sym typeface="Canela Bold"/>
        </a:defRPr>
      </a:lvl3pPr>
      <a:lvl4pPr marL="0" marR="0" indent="13716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800" b="0" i="0" u="none" strike="noStrike" cap="none" spc="0" baseline="0">
          <a:solidFill>
            <a:srgbClr val="000000"/>
          </a:solidFill>
          <a:uFillTx/>
          <a:latin typeface="Canela Bold"/>
          <a:ea typeface="Canela Bold"/>
          <a:cs typeface="Canela Bold"/>
          <a:sym typeface="Canela Bold"/>
        </a:defRPr>
      </a:lvl4pPr>
      <a:lvl5pPr marL="0" marR="0" indent="18288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800" b="0" i="0" u="none" strike="noStrike" cap="none" spc="0" baseline="0">
          <a:solidFill>
            <a:srgbClr val="000000"/>
          </a:solidFill>
          <a:uFillTx/>
          <a:latin typeface="Canela Bold"/>
          <a:ea typeface="Canela Bold"/>
          <a:cs typeface="Canela Bold"/>
          <a:sym typeface="Canela Bold"/>
        </a:defRPr>
      </a:lvl5pPr>
      <a:lvl6pPr marL="0" marR="0" indent="22860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800" b="0" i="0" u="none" strike="noStrike" cap="none" spc="0" baseline="0">
          <a:solidFill>
            <a:srgbClr val="000000"/>
          </a:solidFill>
          <a:uFillTx/>
          <a:latin typeface="Canela Bold"/>
          <a:ea typeface="Canela Bold"/>
          <a:cs typeface="Canela Bold"/>
          <a:sym typeface="Canela Bold"/>
        </a:defRPr>
      </a:lvl6pPr>
      <a:lvl7pPr marL="0" marR="0" indent="27432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800" b="0" i="0" u="none" strike="noStrike" cap="none" spc="0" baseline="0">
          <a:solidFill>
            <a:srgbClr val="000000"/>
          </a:solidFill>
          <a:uFillTx/>
          <a:latin typeface="Canela Bold"/>
          <a:ea typeface="Canela Bold"/>
          <a:cs typeface="Canela Bold"/>
          <a:sym typeface="Canela Bold"/>
        </a:defRPr>
      </a:lvl7pPr>
      <a:lvl8pPr marL="0" marR="0" indent="32004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800" b="0" i="0" u="none" strike="noStrike" cap="none" spc="0" baseline="0">
          <a:solidFill>
            <a:srgbClr val="000000"/>
          </a:solidFill>
          <a:uFillTx/>
          <a:latin typeface="Canela Bold"/>
          <a:ea typeface="Canela Bold"/>
          <a:cs typeface="Canela Bold"/>
          <a:sym typeface="Canela Bold"/>
        </a:defRPr>
      </a:lvl8pPr>
      <a:lvl9pPr marL="0" marR="0" indent="3657600" algn="ctr" defTabSz="24384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800" b="0" i="0" u="none" strike="noStrike" cap="none" spc="0" baseline="0">
          <a:solidFill>
            <a:srgbClr val="000000"/>
          </a:solidFill>
          <a:uFillTx/>
          <a:latin typeface="Canela Bold"/>
          <a:ea typeface="Canela Bold"/>
          <a:cs typeface="Canela Bold"/>
          <a:sym typeface="Canela Bold"/>
        </a:defRPr>
      </a:lvl9pPr>
    </p:titleStyle>
    <p:body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59" baseline="0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59" baseline="0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59" baseline="0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59" baseline="0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59" baseline="0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2286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59" baseline="0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2743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59" baseline="0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3200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59" baseline="0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3657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-59" baseline="0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2.jpeg"/><Relationship Id="rId4" Type="http://schemas.openxmlformats.org/officeDocument/2006/relationships/image" Target="../media/image3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jpeg"/><Relationship Id="rId3" Type="http://schemas.openxmlformats.org/officeDocument/2006/relationships/image" Target="../media/image34.jpeg"/><Relationship Id="rId7" Type="http://schemas.openxmlformats.org/officeDocument/2006/relationships/image" Target="../media/image37.jpe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6.jpeg"/><Relationship Id="rId5" Type="http://schemas.openxmlformats.org/officeDocument/2006/relationships/image" Target="../media/image35.jpeg"/><Relationship Id="rId4" Type="http://schemas.openxmlformats.org/officeDocument/2006/relationships/image" Target="../media/image7.t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kyle@ettabiotechnology.com" TargetMode="External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ETTA Biotechnology"/>
          <p:cNvSpPr txBox="1">
            <a:spLocks noGrp="1"/>
          </p:cNvSpPr>
          <p:nvPr>
            <p:ph type="subTitle" sz="quarter" idx="1"/>
          </p:nvPr>
        </p:nvSpPr>
        <p:spPr>
          <a:xfrm>
            <a:off x="7572931" y="6399929"/>
            <a:ext cx="9238137" cy="5133383"/>
          </a:xfrm>
          <a:prstGeom prst="rect">
            <a:avLst/>
          </a:prstGeom>
        </p:spPr>
        <p:txBody>
          <a:bodyPr/>
          <a:lstStyle>
            <a:lvl1pPr algn="ctr">
              <a:defRPr sz="9000">
                <a:solidFill>
                  <a:srgbClr val="32323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8122" t="15102" r="8710" b="5865"/>
          <a:stretch>
            <a:fillRect/>
          </a:stretch>
        </p:blipFill>
        <p:spPr>
          <a:xfrm>
            <a:off x="8964803" y="2188339"/>
            <a:ext cx="6302484" cy="39605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6" h="21592" extrusionOk="0">
                <a:moveTo>
                  <a:pt x="21055" y="0"/>
                </a:moveTo>
                <a:cubicBezTo>
                  <a:pt x="20989" y="-2"/>
                  <a:pt x="20972" y="65"/>
                  <a:pt x="21044" y="203"/>
                </a:cubicBezTo>
                <a:cubicBezTo>
                  <a:pt x="21164" y="433"/>
                  <a:pt x="21061" y="530"/>
                  <a:pt x="20710" y="521"/>
                </a:cubicBezTo>
                <a:cubicBezTo>
                  <a:pt x="20029" y="504"/>
                  <a:pt x="18448" y="662"/>
                  <a:pt x="18355" y="757"/>
                </a:cubicBezTo>
                <a:cubicBezTo>
                  <a:pt x="18294" y="819"/>
                  <a:pt x="17837" y="964"/>
                  <a:pt x="17339" y="1080"/>
                </a:cubicBezTo>
                <a:cubicBezTo>
                  <a:pt x="16592" y="1253"/>
                  <a:pt x="16424" y="1259"/>
                  <a:pt x="16389" y="1114"/>
                </a:cubicBezTo>
                <a:cubicBezTo>
                  <a:pt x="16326" y="854"/>
                  <a:pt x="16109" y="899"/>
                  <a:pt x="15896" y="1218"/>
                </a:cubicBezTo>
                <a:cubicBezTo>
                  <a:pt x="15723" y="1477"/>
                  <a:pt x="15469" y="1467"/>
                  <a:pt x="15571" y="1205"/>
                </a:cubicBezTo>
                <a:cubicBezTo>
                  <a:pt x="15621" y="1076"/>
                  <a:pt x="15459" y="873"/>
                  <a:pt x="15392" y="980"/>
                </a:cubicBezTo>
                <a:cubicBezTo>
                  <a:pt x="15368" y="1018"/>
                  <a:pt x="15391" y="1174"/>
                  <a:pt x="15443" y="1328"/>
                </a:cubicBezTo>
                <a:cubicBezTo>
                  <a:pt x="15575" y="1721"/>
                  <a:pt x="15486" y="1889"/>
                  <a:pt x="15229" y="1733"/>
                </a:cubicBezTo>
                <a:cubicBezTo>
                  <a:pt x="15093" y="1651"/>
                  <a:pt x="15035" y="1652"/>
                  <a:pt x="15067" y="1735"/>
                </a:cubicBezTo>
                <a:cubicBezTo>
                  <a:pt x="15141" y="1926"/>
                  <a:pt x="14511" y="2313"/>
                  <a:pt x="14359" y="2170"/>
                </a:cubicBezTo>
                <a:cubicBezTo>
                  <a:pt x="14151" y="1975"/>
                  <a:pt x="13525" y="1972"/>
                  <a:pt x="13483" y="2166"/>
                </a:cubicBezTo>
                <a:cubicBezTo>
                  <a:pt x="13277" y="3095"/>
                  <a:pt x="13257" y="3142"/>
                  <a:pt x="13164" y="2914"/>
                </a:cubicBezTo>
                <a:cubicBezTo>
                  <a:pt x="13087" y="2726"/>
                  <a:pt x="13059" y="2720"/>
                  <a:pt x="12985" y="2878"/>
                </a:cubicBezTo>
                <a:cubicBezTo>
                  <a:pt x="12936" y="2980"/>
                  <a:pt x="12771" y="3078"/>
                  <a:pt x="12617" y="3096"/>
                </a:cubicBezTo>
                <a:cubicBezTo>
                  <a:pt x="12351" y="3127"/>
                  <a:pt x="12340" y="3150"/>
                  <a:pt x="12382" y="3563"/>
                </a:cubicBezTo>
                <a:cubicBezTo>
                  <a:pt x="12434" y="4070"/>
                  <a:pt x="12344" y="4199"/>
                  <a:pt x="11967" y="4158"/>
                </a:cubicBezTo>
                <a:cubicBezTo>
                  <a:pt x="11770" y="4137"/>
                  <a:pt x="11704" y="4183"/>
                  <a:pt x="11717" y="4329"/>
                </a:cubicBezTo>
                <a:cubicBezTo>
                  <a:pt x="11727" y="4439"/>
                  <a:pt x="11760" y="4568"/>
                  <a:pt x="11789" y="4615"/>
                </a:cubicBezTo>
                <a:cubicBezTo>
                  <a:pt x="11819" y="4662"/>
                  <a:pt x="11786" y="4840"/>
                  <a:pt x="11716" y="5011"/>
                </a:cubicBezTo>
                <a:cubicBezTo>
                  <a:pt x="11617" y="5252"/>
                  <a:pt x="11530" y="5310"/>
                  <a:pt x="11325" y="5268"/>
                </a:cubicBezTo>
                <a:cubicBezTo>
                  <a:pt x="11169" y="5237"/>
                  <a:pt x="11008" y="5293"/>
                  <a:pt x="10926" y="5411"/>
                </a:cubicBezTo>
                <a:cubicBezTo>
                  <a:pt x="10806" y="5585"/>
                  <a:pt x="10777" y="5586"/>
                  <a:pt x="10684" y="5407"/>
                </a:cubicBezTo>
                <a:cubicBezTo>
                  <a:pt x="10625" y="5295"/>
                  <a:pt x="10509" y="5203"/>
                  <a:pt x="10426" y="5203"/>
                </a:cubicBezTo>
                <a:cubicBezTo>
                  <a:pt x="10218" y="5203"/>
                  <a:pt x="9991" y="4675"/>
                  <a:pt x="10104" y="4457"/>
                </a:cubicBezTo>
                <a:cubicBezTo>
                  <a:pt x="10166" y="4337"/>
                  <a:pt x="10141" y="4267"/>
                  <a:pt x="10012" y="4202"/>
                </a:cubicBezTo>
                <a:cubicBezTo>
                  <a:pt x="9914" y="4152"/>
                  <a:pt x="9812" y="4149"/>
                  <a:pt x="9784" y="4193"/>
                </a:cubicBezTo>
                <a:cubicBezTo>
                  <a:pt x="9756" y="4237"/>
                  <a:pt x="9646" y="4142"/>
                  <a:pt x="9540" y="3983"/>
                </a:cubicBezTo>
                <a:cubicBezTo>
                  <a:pt x="9391" y="3760"/>
                  <a:pt x="9368" y="3652"/>
                  <a:pt x="9441" y="3511"/>
                </a:cubicBezTo>
                <a:cubicBezTo>
                  <a:pt x="9545" y="3311"/>
                  <a:pt x="9492" y="3168"/>
                  <a:pt x="9294" y="3122"/>
                </a:cubicBezTo>
                <a:cubicBezTo>
                  <a:pt x="9214" y="3103"/>
                  <a:pt x="9181" y="3161"/>
                  <a:pt x="9209" y="3276"/>
                </a:cubicBezTo>
                <a:cubicBezTo>
                  <a:pt x="9233" y="3378"/>
                  <a:pt x="9217" y="3499"/>
                  <a:pt x="9171" y="3544"/>
                </a:cubicBezTo>
                <a:cubicBezTo>
                  <a:pt x="9071" y="3642"/>
                  <a:pt x="8828" y="3351"/>
                  <a:pt x="8886" y="3202"/>
                </a:cubicBezTo>
                <a:cubicBezTo>
                  <a:pt x="8946" y="3045"/>
                  <a:pt x="8708" y="2940"/>
                  <a:pt x="8618" y="3083"/>
                </a:cubicBezTo>
                <a:cubicBezTo>
                  <a:pt x="8570" y="3160"/>
                  <a:pt x="8467" y="3084"/>
                  <a:pt x="8348" y="2882"/>
                </a:cubicBezTo>
                <a:cubicBezTo>
                  <a:pt x="8243" y="2703"/>
                  <a:pt x="8112" y="2586"/>
                  <a:pt x="8055" y="2620"/>
                </a:cubicBezTo>
                <a:cubicBezTo>
                  <a:pt x="7999" y="2654"/>
                  <a:pt x="7853" y="2620"/>
                  <a:pt x="7731" y="2546"/>
                </a:cubicBezTo>
                <a:cubicBezTo>
                  <a:pt x="7566" y="2446"/>
                  <a:pt x="7524" y="2351"/>
                  <a:pt x="7566" y="2174"/>
                </a:cubicBezTo>
                <a:cubicBezTo>
                  <a:pt x="7614" y="1968"/>
                  <a:pt x="7603" y="1961"/>
                  <a:pt x="7484" y="2116"/>
                </a:cubicBezTo>
                <a:cubicBezTo>
                  <a:pt x="7403" y="2222"/>
                  <a:pt x="7303" y="2249"/>
                  <a:pt x="7239" y="2183"/>
                </a:cubicBezTo>
                <a:cubicBezTo>
                  <a:pt x="7179" y="2122"/>
                  <a:pt x="7055" y="2070"/>
                  <a:pt x="6963" y="2070"/>
                </a:cubicBezTo>
                <a:cubicBezTo>
                  <a:pt x="6871" y="2070"/>
                  <a:pt x="6805" y="1996"/>
                  <a:pt x="6817" y="1904"/>
                </a:cubicBezTo>
                <a:cubicBezTo>
                  <a:pt x="6828" y="1812"/>
                  <a:pt x="6772" y="1729"/>
                  <a:pt x="6692" y="1718"/>
                </a:cubicBezTo>
                <a:cubicBezTo>
                  <a:pt x="6419" y="1680"/>
                  <a:pt x="6378" y="1664"/>
                  <a:pt x="6271" y="1558"/>
                </a:cubicBezTo>
                <a:cubicBezTo>
                  <a:pt x="6213" y="1499"/>
                  <a:pt x="6052" y="1492"/>
                  <a:pt x="5913" y="1540"/>
                </a:cubicBezTo>
                <a:cubicBezTo>
                  <a:pt x="5743" y="1600"/>
                  <a:pt x="5594" y="1557"/>
                  <a:pt x="5456" y="1413"/>
                </a:cubicBezTo>
                <a:cubicBezTo>
                  <a:pt x="5343" y="1295"/>
                  <a:pt x="5250" y="1238"/>
                  <a:pt x="5250" y="1285"/>
                </a:cubicBezTo>
                <a:cubicBezTo>
                  <a:pt x="5250" y="1332"/>
                  <a:pt x="5192" y="1293"/>
                  <a:pt x="5121" y="1199"/>
                </a:cubicBezTo>
                <a:cubicBezTo>
                  <a:pt x="5046" y="1100"/>
                  <a:pt x="4706" y="1009"/>
                  <a:pt x="4320" y="984"/>
                </a:cubicBezTo>
                <a:cubicBezTo>
                  <a:pt x="3952" y="961"/>
                  <a:pt x="3607" y="900"/>
                  <a:pt x="3552" y="846"/>
                </a:cubicBezTo>
                <a:cubicBezTo>
                  <a:pt x="3498" y="792"/>
                  <a:pt x="3369" y="764"/>
                  <a:pt x="3266" y="785"/>
                </a:cubicBezTo>
                <a:cubicBezTo>
                  <a:pt x="3163" y="806"/>
                  <a:pt x="3037" y="780"/>
                  <a:pt x="2985" y="729"/>
                </a:cubicBezTo>
                <a:cubicBezTo>
                  <a:pt x="2933" y="678"/>
                  <a:pt x="2495" y="614"/>
                  <a:pt x="2012" y="586"/>
                </a:cubicBezTo>
                <a:cubicBezTo>
                  <a:pt x="1530" y="558"/>
                  <a:pt x="1078" y="484"/>
                  <a:pt x="1008" y="422"/>
                </a:cubicBezTo>
                <a:cubicBezTo>
                  <a:pt x="939" y="360"/>
                  <a:pt x="747" y="356"/>
                  <a:pt x="582" y="415"/>
                </a:cubicBezTo>
                <a:cubicBezTo>
                  <a:pt x="394" y="483"/>
                  <a:pt x="243" y="470"/>
                  <a:pt x="175" y="381"/>
                </a:cubicBezTo>
                <a:cubicBezTo>
                  <a:pt x="96" y="275"/>
                  <a:pt x="68" y="293"/>
                  <a:pt x="68" y="448"/>
                </a:cubicBezTo>
                <a:cubicBezTo>
                  <a:pt x="68" y="562"/>
                  <a:pt x="109" y="696"/>
                  <a:pt x="158" y="744"/>
                </a:cubicBezTo>
                <a:cubicBezTo>
                  <a:pt x="211" y="796"/>
                  <a:pt x="238" y="1241"/>
                  <a:pt x="227" y="1850"/>
                </a:cubicBezTo>
                <a:lnTo>
                  <a:pt x="208" y="2871"/>
                </a:lnTo>
                <a:lnTo>
                  <a:pt x="828" y="2945"/>
                </a:lnTo>
                <a:cubicBezTo>
                  <a:pt x="1169" y="2986"/>
                  <a:pt x="1509" y="3064"/>
                  <a:pt x="1585" y="3120"/>
                </a:cubicBezTo>
                <a:cubicBezTo>
                  <a:pt x="1661" y="3175"/>
                  <a:pt x="1747" y="3162"/>
                  <a:pt x="1775" y="3090"/>
                </a:cubicBezTo>
                <a:cubicBezTo>
                  <a:pt x="1806" y="3008"/>
                  <a:pt x="1920" y="3001"/>
                  <a:pt x="2072" y="3070"/>
                </a:cubicBezTo>
                <a:cubicBezTo>
                  <a:pt x="2207" y="3132"/>
                  <a:pt x="2394" y="3150"/>
                  <a:pt x="2488" y="3111"/>
                </a:cubicBezTo>
                <a:cubicBezTo>
                  <a:pt x="2583" y="3072"/>
                  <a:pt x="2713" y="3108"/>
                  <a:pt x="2777" y="3193"/>
                </a:cubicBezTo>
                <a:cubicBezTo>
                  <a:pt x="2849" y="3288"/>
                  <a:pt x="2914" y="3301"/>
                  <a:pt x="2944" y="3224"/>
                </a:cubicBezTo>
                <a:cubicBezTo>
                  <a:pt x="2971" y="3154"/>
                  <a:pt x="3059" y="3122"/>
                  <a:pt x="3140" y="3154"/>
                </a:cubicBezTo>
                <a:cubicBezTo>
                  <a:pt x="3220" y="3187"/>
                  <a:pt x="3436" y="3228"/>
                  <a:pt x="3620" y="3245"/>
                </a:cubicBezTo>
                <a:cubicBezTo>
                  <a:pt x="3854" y="3267"/>
                  <a:pt x="3947" y="3332"/>
                  <a:pt x="3929" y="3462"/>
                </a:cubicBezTo>
                <a:cubicBezTo>
                  <a:pt x="3902" y="3658"/>
                  <a:pt x="4054" y="3865"/>
                  <a:pt x="4227" y="3868"/>
                </a:cubicBezTo>
                <a:cubicBezTo>
                  <a:pt x="4284" y="3870"/>
                  <a:pt x="4331" y="3784"/>
                  <a:pt x="4331" y="3678"/>
                </a:cubicBezTo>
                <a:cubicBezTo>
                  <a:pt x="4331" y="3386"/>
                  <a:pt x="4473" y="3308"/>
                  <a:pt x="4681" y="3486"/>
                </a:cubicBezTo>
                <a:cubicBezTo>
                  <a:pt x="4784" y="3573"/>
                  <a:pt x="4983" y="3657"/>
                  <a:pt x="5122" y="3674"/>
                </a:cubicBezTo>
                <a:cubicBezTo>
                  <a:pt x="5601" y="3730"/>
                  <a:pt x="6184" y="3869"/>
                  <a:pt x="6260" y="3944"/>
                </a:cubicBezTo>
                <a:cubicBezTo>
                  <a:pt x="6302" y="3986"/>
                  <a:pt x="6336" y="4135"/>
                  <a:pt x="6336" y="4277"/>
                </a:cubicBezTo>
                <a:cubicBezTo>
                  <a:pt x="6336" y="4524"/>
                  <a:pt x="6371" y="4565"/>
                  <a:pt x="6608" y="4587"/>
                </a:cubicBezTo>
                <a:cubicBezTo>
                  <a:pt x="6665" y="4592"/>
                  <a:pt x="6850" y="4667"/>
                  <a:pt x="7019" y="4756"/>
                </a:cubicBezTo>
                <a:cubicBezTo>
                  <a:pt x="7279" y="4892"/>
                  <a:pt x="7333" y="4887"/>
                  <a:pt x="7374" y="4717"/>
                </a:cubicBezTo>
                <a:cubicBezTo>
                  <a:pt x="7425" y="4506"/>
                  <a:pt x="7643" y="4545"/>
                  <a:pt x="7616" y="4760"/>
                </a:cubicBezTo>
                <a:cubicBezTo>
                  <a:pt x="7607" y="4828"/>
                  <a:pt x="7731" y="4889"/>
                  <a:pt x="7890" y="4896"/>
                </a:cubicBezTo>
                <a:cubicBezTo>
                  <a:pt x="8213" y="4911"/>
                  <a:pt x="8451" y="5154"/>
                  <a:pt x="8370" y="5385"/>
                </a:cubicBezTo>
                <a:cubicBezTo>
                  <a:pt x="8331" y="5498"/>
                  <a:pt x="8344" y="5498"/>
                  <a:pt x="8420" y="5385"/>
                </a:cubicBezTo>
                <a:cubicBezTo>
                  <a:pt x="8558" y="5183"/>
                  <a:pt x="9069" y="5563"/>
                  <a:pt x="8939" y="5770"/>
                </a:cubicBezTo>
                <a:cubicBezTo>
                  <a:pt x="8880" y="5864"/>
                  <a:pt x="8920" y="6046"/>
                  <a:pt x="9065" y="6348"/>
                </a:cubicBezTo>
                <a:cubicBezTo>
                  <a:pt x="9243" y="6720"/>
                  <a:pt x="9314" y="6779"/>
                  <a:pt x="9518" y="6714"/>
                </a:cubicBezTo>
                <a:cubicBezTo>
                  <a:pt x="9695" y="6657"/>
                  <a:pt x="9774" y="6694"/>
                  <a:pt x="9812" y="6852"/>
                </a:cubicBezTo>
                <a:cubicBezTo>
                  <a:pt x="9841" y="6971"/>
                  <a:pt x="9952" y="7068"/>
                  <a:pt x="10059" y="7068"/>
                </a:cubicBezTo>
                <a:cubicBezTo>
                  <a:pt x="10283" y="7068"/>
                  <a:pt x="10379" y="7258"/>
                  <a:pt x="10397" y="7735"/>
                </a:cubicBezTo>
                <a:cubicBezTo>
                  <a:pt x="10404" y="7918"/>
                  <a:pt x="10414" y="8078"/>
                  <a:pt x="10420" y="8092"/>
                </a:cubicBezTo>
                <a:cubicBezTo>
                  <a:pt x="10452" y="8163"/>
                  <a:pt x="11179" y="8052"/>
                  <a:pt x="11232" y="7969"/>
                </a:cubicBezTo>
                <a:cubicBezTo>
                  <a:pt x="11266" y="7914"/>
                  <a:pt x="11340" y="7932"/>
                  <a:pt x="11397" y="8007"/>
                </a:cubicBezTo>
                <a:cubicBezTo>
                  <a:pt x="11470" y="8104"/>
                  <a:pt x="11499" y="8094"/>
                  <a:pt x="11496" y="7973"/>
                </a:cubicBezTo>
                <a:cubicBezTo>
                  <a:pt x="11484" y="7485"/>
                  <a:pt x="11529" y="7188"/>
                  <a:pt x="11622" y="7142"/>
                </a:cubicBezTo>
                <a:cubicBezTo>
                  <a:pt x="11680" y="7114"/>
                  <a:pt x="11830" y="7054"/>
                  <a:pt x="11956" y="7010"/>
                </a:cubicBezTo>
                <a:cubicBezTo>
                  <a:pt x="12082" y="6966"/>
                  <a:pt x="12181" y="6886"/>
                  <a:pt x="12176" y="6833"/>
                </a:cubicBezTo>
                <a:cubicBezTo>
                  <a:pt x="12129" y="6349"/>
                  <a:pt x="12210" y="6122"/>
                  <a:pt x="12498" y="5930"/>
                </a:cubicBezTo>
                <a:cubicBezTo>
                  <a:pt x="12727" y="5777"/>
                  <a:pt x="12853" y="5759"/>
                  <a:pt x="12978" y="5861"/>
                </a:cubicBezTo>
                <a:cubicBezTo>
                  <a:pt x="13177" y="6024"/>
                  <a:pt x="13523" y="5999"/>
                  <a:pt x="13523" y="5822"/>
                </a:cubicBezTo>
                <a:cubicBezTo>
                  <a:pt x="13523" y="5754"/>
                  <a:pt x="13463" y="5627"/>
                  <a:pt x="13389" y="5541"/>
                </a:cubicBezTo>
                <a:cubicBezTo>
                  <a:pt x="13270" y="5402"/>
                  <a:pt x="13280" y="5359"/>
                  <a:pt x="13479" y="5151"/>
                </a:cubicBezTo>
                <a:cubicBezTo>
                  <a:pt x="13602" y="5023"/>
                  <a:pt x="13813" y="4913"/>
                  <a:pt x="13949" y="4907"/>
                </a:cubicBezTo>
                <a:cubicBezTo>
                  <a:pt x="14086" y="4901"/>
                  <a:pt x="14217" y="4844"/>
                  <a:pt x="14241" y="4782"/>
                </a:cubicBezTo>
                <a:cubicBezTo>
                  <a:pt x="14302" y="4624"/>
                  <a:pt x="14642" y="4641"/>
                  <a:pt x="14746" y="4805"/>
                </a:cubicBezTo>
                <a:cubicBezTo>
                  <a:pt x="14804" y="4898"/>
                  <a:pt x="14925" y="4879"/>
                  <a:pt x="15127" y="4745"/>
                </a:cubicBezTo>
                <a:cubicBezTo>
                  <a:pt x="15290" y="4636"/>
                  <a:pt x="15453" y="4589"/>
                  <a:pt x="15489" y="4641"/>
                </a:cubicBezTo>
                <a:cubicBezTo>
                  <a:pt x="15525" y="4693"/>
                  <a:pt x="15534" y="4637"/>
                  <a:pt x="15507" y="4515"/>
                </a:cubicBezTo>
                <a:cubicBezTo>
                  <a:pt x="15431" y="4179"/>
                  <a:pt x="15620" y="3896"/>
                  <a:pt x="15978" y="3810"/>
                </a:cubicBezTo>
                <a:cubicBezTo>
                  <a:pt x="16155" y="3767"/>
                  <a:pt x="16332" y="3701"/>
                  <a:pt x="16371" y="3663"/>
                </a:cubicBezTo>
                <a:cubicBezTo>
                  <a:pt x="16410" y="3625"/>
                  <a:pt x="16517" y="3670"/>
                  <a:pt x="16610" y="3762"/>
                </a:cubicBezTo>
                <a:cubicBezTo>
                  <a:pt x="16754" y="3905"/>
                  <a:pt x="16797" y="3892"/>
                  <a:pt x="16906" y="3667"/>
                </a:cubicBezTo>
                <a:cubicBezTo>
                  <a:pt x="17024" y="3424"/>
                  <a:pt x="17041" y="3420"/>
                  <a:pt x="17142" y="3626"/>
                </a:cubicBezTo>
                <a:cubicBezTo>
                  <a:pt x="17280" y="3909"/>
                  <a:pt x="17538" y="3877"/>
                  <a:pt x="17706" y="3555"/>
                </a:cubicBezTo>
                <a:cubicBezTo>
                  <a:pt x="17847" y="3285"/>
                  <a:pt x="18205" y="3183"/>
                  <a:pt x="19185" y="3139"/>
                </a:cubicBezTo>
                <a:cubicBezTo>
                  <a:pt x="19519" y="3124"/>
                  <a:pt x="19817" y="3073"/>
                  <a:pt x="19847" y="3025"/>
                </a:cubicBezTo>
                <a:cubicBezTo>
                  <a:pt x="19878" y="2976"/>
                  <a:pt x="20272" y="2938"/>
                  <a:pt x="20724" y="2938"/>
                </a:cubicBezTo>
                <a:lnTo>
                  <a:pt x="21546" y="2938"/>
                </a:lnTo>
                <a:lnTo>
                  <a:pt x="21546" y="1679"/>
                </a:lnTo>
                <a:cubicBezTo>
                  <a:pt x="21546" y="529"/>
                  <a:pt x="21530" y="401"/>
                  <a:pt x="21360" y="212"/>
                </a:cubicBezTo>
                <a:cubicBezTo>
                  <a:pt x="21235" y="72"/>
                  <a:pt x="21121" y="2"/>
                  <a:pt x="21055" y="0"/>
                </a:cubicBezTo>
                <a:close/>
                <a:moveTo>
                  <a:pt x="8096" y="2003"/>
                </a:moveTo>
                <a:cubicBezTo>
                  <a:pt x="8047" y="2003"/>
                  <a:pt x="8008" y="2064"/>
                  <a:pt x="8008" y="2138"/>
                </a:cubicBezTo>
                <a:cubicBezTo>
                  <a:pt x="8008" y="2211"/>
                  <a:pt x="8024" y="2272"/>
                  <a:pt x="8045" y="2272"/>
                </a:cubicBezTo>
                <a:cubicBezTo>
                  <a:pt x="8065" y="2272"/>
                  <a:pt x="8104" y="2211"/>
                  <a:pt x="8133" y="2138"/>
                </a:cubicBezTo>
                <a:cubicBezTo>
                  <a:pt x="8161" y="2064"/>
                  <a:pt x="8145" y="2003"/>
                  <a:pt x="8096" y="2003"/>
                </a:cubicBezTo>
                <a:close/>
                <a:moveTo>
                  <a:pt x="92" y="5203"/>
                </a:moveTo>
                <a:cubicBezTo>
                  <a:pt x="-54" y="5203"/>
                  <a:pt x="-18" y="5879"/>
                  <a:pt x="139" y="6075"/>
                </a:cubicBezTo>
                <a:cubicBezTo>
                  <a:pt x="219" y="6176"/>
                  <a:pt x="243" y="6486"/>
                  <a:pt x="223" y="7166"/>
                </a:cubicBezTo>
                <a:lnTo>
                  <a:pt x="194" y="8116"/>
                </a:lnTo>
                <a:lnTo>
                  <a:pt x="1322" y="8181"/>
                </a:lnTo>
                <a:cubicBezTo>
                  <a:pt x="3030" y="8278"/>
                  <a:pt x="3196" y="8294"/>
                  <a:pt x="3286" y="8382"/>
                </a:cubicBezTo>
                <a:cubicBezTo>
                  <a:pt x="3332" y="8427"/>
                  <a:pt x="3538" y="8474"/>
                  <a:pt x="3745" y="8486"/>
                </a:cubicBezTo>
                <a:cubicBezTo>
                  <a:pt x="4242" y="8514"/>
                  <a:pt x="4820" y="8640"/>
                  <a:pt x="4924" y="8743"/>
                </a:cubicBezTo>
                <a:cubicBezTo>
                  <a:pt x="4978" y="8796"/>
                  <a:pt x="4972" y="8892"/>
                  <a:pt x="4909" y="9014"/>
                </a:cubicBezTo>
                <a:cubicBezTo>
                  <a:pt x="4852" y="9124"/>
                  <a:pt x="4846" y="9202"/>
                  <a:pt x="4895" y="9202"/>
                </a:cubicBezTo>
                <a:cubicBezTo>
                  <a:pt x="4941" y="9202"/>
                  <a:pt x="5021" y="9118"/>
                  <a:pt x="5073" y="9018"/>
                </a:cubicBezTo>
                <a:cubicBezTo>
                  <a:pt x="5171" y="8830"/>
                  <a:pt x="5753" y="8835"/>
                  <a:pt x="5944" y="9027"/>
                </a:cubicBezTo>
                <a:cubicBezTo>
                  <a:pt x="6048" y="9130"/>
                  <a:pt x="6139" y="9166"/>
                  <a:pt x="6522" y="9258"/>
                </a:cubicBezTo>
                <a:cubicBezTo>
                  <a:pt x="6804" y="9326"/>
                  <a:pt x="6938" y="9451"/>
                  <a:pt x="6882" y="9596"/>
                </a:cubicBezTo>
                <a:cubicBezTo>
                  <a:pt x="6838" y="9709"/>
                  <a:pt x="7077" y="9928"/>
                  <a:pt x="7198" y="9886"/>
                </a:cubicBezTo>
                <a:cubicBezTo>
                  <a:pt x="7235" y="9872"/>
                  <a:pt x="7377" y="9967"/>
                  <a:pt x="7513" y="10095"/>
                </a:cubicBezTo>
                <a:cubicBezTo>
                  <a:pt x="7710" y="10281"/>
                  <a:pt x="7792" y="10296"/>
                  <a:pt x="7917" y="10171"/>
                </a:cubicBezTo>
                <a:cubicBezTo>
                  <a:pt x="8044" y="10045"/>
                  <a:pt x="8096" y="10058"/>
                  <a:pt x="8187" y="10240"/>
                </a:cubicBezTo>
                <a:cubicBezTo>
                  <a:pt x="8428" y="10722"/>
                  <a:pt x="8500" y="11027"/>
                  <a:pt x="8407" y="11175"/>
                </a:cubicBezTo>
                <a:cubicBezTo>
                  <a:pt x="8342" y="11278"/>
                  <a:pt x="8363" y="11320"/>
                  <a:pt x="8476" y="11322"/>
                </a:cubicBezTo>
                <a:cubicBezTo>
                  <a:pt x="9375" y="11337"/>
                  <a:pt x="9407" y="11347"/>
                  <a:pt x="9598" y="11671"/>
                </a:cubicBezTo>
                <a:cubicBezTo>
                  <a:pt x="9704" y="11851"/>
                  <a:pt x="9758" y="11999"/>
                  <a:pt x="9717" y="11999"/>
                </a:cubicBezTo>
                <a:cubicBezTo>
                  <a:pt x="9677" y="11999"/>
                  <a:pt x="9806" y="12262"/>
                  <a:pt x="10004" y="12584"/>
                </a:cubicBezTo>
                <a:cubicBezTo>
                  <a:pt x="10268" y="13013"/>
                  <a:pt x="10368" y="13289"/>
                  <a:pt x="10382" y="13624"/>
                </a:cubicBezTo>
                <a:cubicBezTo>
                  <a:pt x="10393" y="13875"/>
                  <a:pt x="10421" y="14137"/>
                  <a:pt x="10443" y="14206"/>
                </a:cubicBezTo>
                <a:cubicBezTo>
                  <a:pt x="10466" y="14275"/>
                  <a:pt x="10482" y="14451"/>
                  <a:pt x="10479" y="14598"/>
                </a:cubicBezTo>
                <a:cubicBezTo>
                  <a:pt x="10474" y="14803"/>
                  <a:pt x="10415" y="14864"/>
                  <a:pt x="10222" y="14864"/>
                </a:cubicBezTo>
                <a:cubicBezTo>
                  <a:pt x="10032" y="14864"/>
                  <a:pt x="9972" y="14925"/>
                  <a:pt x="9971" y="15117"/>
                </a:cubicBezTo>
                <a:cubicBezTo>
                  <a:pt x="9971" y="15257"/>
                  <a:pt x="9898" y="15412"/>
                  <a:pt x="9810" y="15461"/>
                </a:cubicBezTo>
                <a:cubicBezTo>
                  <a:pt x="9698" y="15524"/>
                  <a:pt x="9679" y="15581"/>
                  <a:pt x="9749" y="15649"/>
                </a:cubicBezTo>
                <a:cubicBezTo>
                  <a:pt x="9965" y="15863"/>
                  <a:pt x="9727" y="15999"/>
                  <a:pt x="9255" y="15931"/>
                </a:cubicBezTo>
                <a:cubicBezTo>
                  <a:pt x="8910" y="15881"/>
                  <a:pt x="8760" y="15906"/>
                  <a:pt x="8760" y="16013"/>
                </a:cubicBezTo>
                <a:cubicBezTo>
                  <a:pt x="8760" y="16225"/>
                  <a:pt x="8158" y="17197"/>
                  <a:pt x="8077" y="17116"/>
                </a:cubicBezTo>
                <a:cubicBezTo>
                  <a:pt x="8041" y="17081"/>
                  <a:pt x="7940" y="17110"/>
                  <a:pt x="7855" y="17183"/>
                </a:cubicBezTo>
                <a:cubicBezTo>
                  <a:pt x="7747" y="17276"/>
                  <a:pt x="7670" y="17270"/>
                  <a:pt x="7604" y="17164"/>
                </a:cubicBezTo>
                <a:cubicBezTo>
                  <a:pt x="7532" y="17049"/>
                  <a:pt x="7449" y="17103"/>
                  <a:pt x="7271" y="17374"/>
                </a:cubicBezTo>
                <a:cubicBezTo>
                  <a:pt x="7141" y="17572"/>
                  <a:pt x="7009" y="17694"/>
                  <a:pt x="6978" y="17644"/>
                </a:cubicBezTo>
                <a:cubicBezTo>
                  <a:pt x="6947" y="17595"/>
                  <a:pt x="6857" y="17645"/>
                  <a:pt x="6776" y="17757"/>
                </a:cubicBezTo>
                <a:cubicBezTo>
                  <a:pt x="6695" y="17869"/>
                  <a:pt x="6553" y="17972"/>
                  <a:pt x="6461" y="17984"/>
                </a:cubicBezTo>
                <a:cubicBezTo>
                  <a:pt x="6369" y="17996"/>
                  <a:pt x="6181" y="18019"/>
                  <a:pt x="6043" y="18036"/>
                </a:cubicBezTo>
                <a:cubicBezTo>
                  <a:pt x="5905" y="18053"/>
                  <a:pt x="5719" y="18135"/>
                  <a:pt x="5628" y="18220"/>
                </a:cubicBezTo>
                <a:cubicBezTo>
                  <a:pt x="5518" y="18322"/>
                  <a:pt x="5413" y="18331"/>
                  <a:pt x="5313" y="18246"/>
                </a:cubicBezTo>
                <a:cubicBezTo>
                  <a:pt x="5204" y="18152"/>
                  <a:pt x="5170" y="18165"/>
                  <a:pt x="5186" y="18291"/>
                </a:cubicBezTo>
                <a:cubicBezTo>
                  <a:pt x="5200" y="18401"/>
                  <a:pt x="5118" y="18464"/>
                  <a:pt x="4958" y="18466"/>
                </a:cubicBezTo>
                <a:cubicBezTo>
                  <a:pt x="4820" y="18469"/>
                  <a:pt x="4657" y="18521"/>
                  <a:pt x="4597" y="18581"/>
                </a:cubicBezTo>
                <a:cubicBezTo>
                  <a:pt x="4522" y="18656"/>
                  <a:pt x="4472" y="18601"/>
                  <a:pt x="4441" y="18410"/>
                </a:cubicBezTo>
                <a:cubicBezTo>
                  <a:pt x="4416" y="18256"/>
                  <a:pt x="4359" y="18129"/>
                  <a:pt x="4316" y="18129"/>
                </a:cubicBezTo>
                <a:cubicBezTo>
                  <a:pt x="4273" y="18129"/>
                  <a:pt x="4257" y="18183"/>
                  <a:pt x="4282" y="18248"/>
                </a:cubicBezTo>
                <a:cubicBezTo>
                  <a:pt x="4346" y="18412"/>
                  <a:pt x="4107" y="18706"/>
                  <a:pt x="3997" y="18598"/>
                </a:cubicBezTo>
                <a:cubicBezTo>
                  <a:pt x="3948" y="18550"/>
                  <a:pt x="3736" y="18642"/>
                  <a:pt x="3526" y="18804"/>
                </a:cubicBezTo>
                <a:cubicBezTo>
                  <a:pt x="3078" y="19150"/>
                  <a:pt x="1760" y="19309"/>
                  <a:pt x="570" y="19161"/>
                </a:cubicBezTo>
                <a:lnTo>
                  <a:pt x="194" y="19113"/>
                </a:lnTo>
                <a:lnTo>
                  <a:pt x="202" y="20254"/>
                </a:lnTo>
                <a:lnTo>
                  <a:pt x="212" y="21394"/>
                </a:lnTo>
                <a:lnTo>
                  <a:pt x="537" y="21355"/>
                </a:lnTo>
                <a:cubicBezTo>
                  <a:pt x="716" y="21333"/>
                  <a:pt x="1078" y="21299"/>
                  <a:pt x="1342" y="21279"/>
                </a:cubicBezTo>
                <a:cubicBezTo>
                  <a:pt x="1606" y="21259"/>
                  <a:pt x="1847" y="21201"/>
                  <a:pt x="1878" y="21152"/>
                </a:cubicBezTo>
                <a:cubicBezTo>
                  <a:pt x="1982" y="20986"/>
                  <a:pt x="2246" y="21058"/>
                  <a:pt x="2296" y="21266"/>
                </a:cubicBezTo>
                <a:cubicBezTo>
                  <a:pt x="2340" y="21448"/>
                  <a:pt x="2364" y="21446"/>
                  <a:pt x="2503" y="21245"/>
                </a:cubicBezTo>
                <a:cubicBezTo>
                  <a:pt x="2690" y="20976"/>
                  <a:pt x="2916" y="20912"/>
                  <a:pt x="3704" y="20903"/>
                </a:cubicBezTo>
                <a:cubicBezTo>
                  <a:pt x="4026" y="20899"/>
                  <a:pt x="4332" y="20841"/>
                  <a:pt x="4385" y="20773"/>
                </a:cubicBezTo>
                <a:cubicBezTo>
                  <a:pt x="4446" y="20696"/>
                  <a:pt x="4503" y="20701"/>
                  <a:pt x="4537" y="20788"/>
                </a:cubicBezTo>
                <a:cubicBezTo>
                  <a:pt x="4567" y="20865"/>
                  <a:pt x="4628" y="20929"/>
                  <a:pt x="4674" y="20929"/>
                </a:cubicBezTo>
                <a:cubicBezTo>
                  <a:pt x="4720" y="20929"/>
                  <a:pt x="4735" y="20868"/>
                  <a:pt x="4707" y="20795"/>
                </a:cubicBezTo>
                <a:cubicBezTo>
                  <a:pt x="4597" y="20512"/>
                  <a:pt x="5484" y="20194"/>
                  <a:pt x="5765" y="20416"/>
                </a:cubicBezTo>
                <a:cubicBezTo>
                  <a:pt x="5867" y="20496"/>
                  <a:pt x="5948" y="20435"/>
                  <a:pt x="6062" y="20184"/>
                </a:cubicBezTo>
                <a:cubicBezTo>
                  <a:pt x="6203" y="19877"/>
                  <a:pt x="6281" y="19837"/>
                  <a:pt x="6818" y="19810"/>
                </a:cubicBezTo>
                <a:cubicBezTo>
                  <a:pt x="7148" y="19794"/>
                  <a:pt x="7443" y="19739"/>
                  <a:pt x="7475" y="19689"/>
                </a:cubicBezTo>
                <a:cubicBezTo>
                  <a:pt x="7506" y="19639"/>
                  <a:pt x="7579" y="19661"/>
                  <a:pt x="7636" y="19737"/>
                </a:cubicBezTo>
                <a:cubicBezTo>
                  <a:pt x="7775" y="19921"/>
                  <a:pt x="8215" y="19286"/>
                  <a:pt x="8146" y="19001"/>
                </a:cubicBezTo>
                <a:cubicBezTo>
                  <a:pt x="8087" y="18753"/>
                  <a:pt x="8361" y="18480"/>
                  <a:pt x="8480" y="18670"/>
                </a:cubicBezTo>
                <a:cubicBezTo>
                  <a:pt x="8532" y="18753"/>
                  <a:pt x="8659" y="18746"/>
                  <a:pt x="8834" y="18648"/>
                </a:cubicBezTo>
                <a:cubicBezTo>
                  <a:pt x="9036" y="18536"/>
                  <a:pt x="9131" y="18535"/>
                  <a:pt x="9201" y="18646"/>
                </a:cubicBezTo>
                <a:cubicBezTo>
                  <a:pt x="9323" y="18842"/>
                  <a:pt x="9511" y="18838"/>
                  <a:pt x="9511" y="18640"/>
                </a:cubicBezTo>
                <a:cubicBezTo>
                  <a:pt x="9511" y="18554"/>
                  <a:pt x="9449" y="18374"/>
                  <a:pt x="9373" y="18239"/>
                </a:cubicBezTo>
                <a:cubicBezTo>
                  <a:pt x="9242" y="18009"/>
                  <a:pt x="9246" y="17974"/>
                  <a:pt x="9428" y="17664"/>
                </a:cubicBezTo>
                <a:cubicBezTo>
                  <a:pt x="9549" y="17460"/>
                  <a:pt x="9657" y="17377"/>
                  <a:pt x="9713" y="17447"/>
                </a:cubicBezTo>
                <a:cubicBezTo>
                  <a:pt x="9806" y="17564"/>
                  <a:pt x="10076" y="17543"/>
                  <a:pt x="10158" y="17411"/>
                </a:cubicBezTo>
                <a:cubicBezTo>
                  <a:pt x="10184" y="17370"/>
                  <a:pt x="10162" y="17254"/>
                  <a:pt x="10110" y="17153"/>
                </a:cubicBezTo>
                <a:cubicBezTo>
                  <a:pt x="9945" y="16837"/>
                  <a:pt x="10245" y="16575"/>
                  <a:pt x="10738" y="16604"/>
                </a:cubicBezTo>
                <a:cubicBezTo>
                  <a:pt x="11058" y="16622"/>
                  <a:pt x="11159" y="16586"/>
                  <a:pt x="11129" y="16461"/>
                </a:cubicBezTo>
                <a:cubicBezTo>
                  <a:pt x="11057" y="16163"/>
                  <a:pt x="11250" y="16115"/>
                  <a:pt x="11375" y="16400"/>
                </a:cubicBezTo>
                <a:cubicBezTo>
                  <a:pt x="11442" y="16551"/>
                  <a:pt x="11548" y="16657"/>
                  <a:pt x="11612" y="16636"/>
                </a:cubicBezTo>
                <a:cubicBezTo>
                  <a:pt x="11678" y="16613"/>
                  <a:pt x="11728" y="16708"/>
                  <a:pt x="11730" y="16863"/>
                </a:cubicBezTo>
                <a:cubicBezTo>
                  <a:pt x="11731" y="17010"/>
                  <a:pt x="11762" y="17204"/>
                  <a:pt x="11797" y="17296"/>
                </a:cubicBezTo>
                <a:cubicBezTo>
                  <a:pt x="11833" y="17387"/>
                  <a:pt x="11834" y="17533"/>
                  <a:pt x="11802" y="17618"/>
                </a:cubicBezTo>
                <a:cubicBezTo>
                  <a:pt x="11760" y="17726"/>
                  <a:pt x="11801" y="17748"/>
                  <a:pt x="11936" y="17692"/>
                </a:cubicBezTo>
                <a:cubicBezTo>
                  <a:pt x="12238" y="17566"/>
                  <a:pt x="12421" y="17793"/>
                  <a:pt x="12396" y="18263"/>
                </a:cubicBezTo>
                <a:cubicBezTo>
                  <a:pt x="12380" y="18553"/>
                  <a:pt x="12400" y="18634"/>
                  <a:pt x="12468" y="18544"/>
                </a:cubicBezTo>
                <a:cubicBezTo>
                  <a:pt x="12528" y="18464"/>
                  <a:pt x="12618" y="18483"/>
                  <a:pt x="12717" y="18598"/>
                </a:cubicBezTo>
                <a:cubicBezTo>
                  <a:pt x="12827" y="18726"/>
                  <a:pt x="12932" y="18743"/>
                  <a:pt x="13077" y="18655"/>
                </a:cubicBezTo>
                <a:cubicBezTo>
                  <a:pt x="13341" y="18495"/>
                  <a:pt x="13812" y="18846"/>
                  <a:pt x="13739" y="19148"/>
                </a:cubicBezTo>
                <a:cubicBezTo>
                  <a:pt x="13704" y="19295"/>
                  <a:pt x="13741" y="19339"/>
                  <a:pt x="13879" y="19310"/>
                </a:cubicBezTo>
                <a:cubicBezTo>
                  <a:pt x="14112" y="19262"/>
                  <a:pt x="14281" y="19417"/>
                  <a:pt x="14229" y="19633"/>
                </a:cubicBezTo>
                <a:cubicBezTo>
                  <a:pt x="14200" y="19751"/>
                  <a:pt x="14393" y="19803"/>
                  <a:pt x="14948" y="19827"/>
                </a:cubicBezTo>
                <a:cubicBezTo>
                  <a:pt x="15694" y="19860"/>
                  <a:pt x="16031" y="20001"/>
                  <a:pt x="16031" y="20280"/>
                </a:cubicBezTo>
                <a:cubicBezTo>
                  <a:pt x="16031" y="20357"/>
                  <a:pt x="15953" y="20453"/>
                  <a:pt x="15860" y="20492"/>
                </a:cubicBezTo>
                <a:cubicBezTo>
                  <a:pt x="15766" y="20531"/>
                  <a:pt x="15703" y="20630"/>
                  <a:pt x="15720" y="20712"/>
                </a:cubicBezTo>
                <a:cubicBezTo>
                  <a:pt x="15757" y="20890"/>
                  <a:pt x="16183" y="20939"/>
                  <a:pt x="16248" y="20773"/>
                </a:cubicBezTo>
                <a:cubicBezTo>
                  <a:pt x="16272" y="20709"/>
                  <a:pt x="16324" y="20688"/>
                  <a:pt x="16362" y="20725"/>
                </a:cubicBezTo>
                <a:cubicBezTo>
                  <a:pt x="16400" y="20763"/>
                  <a:pt x="16449" y="20716"/>
                  <a:pt x="16472" y="20621"/>
                </a:cubicBezTo>
                <a:cubicBezTo>
                  <a:pt x="16525" y="20401"/>
                  <a:pt x="16988" y="20407"/>
                  <a:pt x="17002" y="20628"/>
                </a:cubicBezTo>
                <a:cubicBezTo>
                  <a:pt x="17008" y="20720"/>
                  <a:pt x="17017" y="20835"/>
                  <a:pt x="17022" y="20883"/>
                </a:cubicBezTo>
                <a:cubicBezTo>
                  <a:pt x="17028" y="20931"/>
                  <a:pt x="17105" y="20865"/>
                  <a:pt x="17193" y="20738"/>
                </a:cubicBezTo>
                <a:cubicBezTo>
                  <a:pt x="17315" y="20563"/>
                  <a:pt x="17392" y="20541"/>
                  <a:pt x="17512" y="20643"/>
                </a:cubicBezTo>
                <a:cubicBezTo>
                  <a:pt x="17600" y="20718"/>
                  <a:pt x="17932" y="20812"/>
                  <a:pt x="18250" y="20855"/>
                </a:cubicBezTo>
                <a:cubicBezTo>
                  <a:pt x="18925" y="20946"/>
                  <a:pt x="19001" y="20970"/>
                  <a:pt x="19315" y="21175"/>
                </a:cubicBezTo>
                <a:cubicBezTo>
                  <a:pt x="19472" y="21278"/>
                  <a:pt x="19602" y="21285"/>
                  <a:pt x="19702" y="21199"/>
                </a:cubicBezTo>
                <a:cubicBezTo>
                  <a:pt x="19785" y="21128"/>
                  <a:pt x="19875" y="21106"/>
                  <a:pt x="19902" y="21149"/>
                </a:cubicBezTo>
                <a:cubicBezTo>
                  <a:pt x="19928" y="21192"/>
                  <a:pt x="20187" y="21235"/>
                  <a:pt x="20477" y="21245"/>
                </a:cubicBezTo>
                <a:cubicBezTo>
                  <a:pt x="20849" y="21257"/>
                  <a:pt x="20996" y="21311"/>
                  <a:pt x="20982" y="21428"/>
                </a:cubicBezTo>
                <a:cubicBezTo>
                  <a:pt x="20969" y="21528"/>
                  <a:pt x="20998" y="21583"/>
                  <a:pt x="21039" y="21591"/>
                </a:cubicBezTo>
                <a:cubicBezTo>
                  <a:pt x="21079" y="21598"/>
                  <a:pt x="21133" y="21556"/>
                  <a:pt x="21170" y="21461"/>
                </a:cubicBezTo>
                <a:cubicBezTo>
                  <a:pt x="21199" y="21388"/>
                  <a:pt x="21295" y="21329"/>
                  <a:pt x="21385" y="21329"/>
                </a:cubicBezTo>
                <a:cubicBezTo>
                  <a:pt x="21532" y="21329"/>
                  <a:pt x="21546" y="21229"/>
                  <a:pt x="21546" y="20208"/>
                </a:cubicBezTo>
                <a:cubicBezTo>
                  <a:pt x="21546" y="19076"/>
                  <a:pt x="21510" y="18965"/>
                  <a:pt x="21231" y="19243"/>
                </a:cubicBezTo>
                <a:cubicBezTo>
                  <a:pt x="21126" y="19348"/>
                  <a:pt x="20312" y="19339"/>
                  <a:pt x="20186" y="19232"/>
                </a:cubicBezTo>
                <a:cubicBezTo>
                  <a:pt x="20151" y="19202"/>
                  <a:pt x="19758" y="19149"/>
                  <a:pt x="19314" y="19116"/>
                </a:cubicBezTo>
                <a:cubicBezTo>
                  <a:pt x="18870" y="19082"/>
                  <a:pt x="18463" y="18996"/>
                  <a:pt x="18408" y="18923"/>
                </a:cubicBezTo>
                <a:cubicBezTo>
                  <a:pt x="18353" y="18850"/>
                  <a:pt x="18245" y="18831"/>
                  <a:pt x="18169" y="18878"/>
                </a:cubicBezTo>
                <a:cubicBezTo>
                  <a:pt x="17979" y="18994"/>
                  <a:pt x="17672" y="18549"/>
                  <a:pt x="17788" y="18326"/>
                </a:cubicBezTo>
                <a:cubicBezTo>
                  <a:pt x="17848" y="18210"/>
                  <a:pt x="17837" y="18139"/>
                  <a:pt x="17751" y="18086"/>
                </a:cubicBezTo>
                <a:cubicBezTo>
                  <a:pt x="17670" y="18036"/>
                  <a:pt x="17620" y="18110"/>
                  <a:pt x="17603" y="18304"/>
                </a:cubicBezTo>
                <a:cubicBezTo>
                  <a:pt x="17585" y="18513"/>
                  <a:pt x="17509" y="18609"/>
                  <a:pt x="17341" y="18640"/>
                </a:cubicBezTo>
                <a:cubicBezTo>
                  <a:pt x="17040" y="18695"/>
                  <a:pt x="16825" y="18436"/>
                  <a:pt x="16959" y="18179"/>
                </a:cubicBezTo>
                <a:cubicBezTo>
                  <a:pt x="17023" y="18056"/>
                  <a:pt x="17025" y="17997"/>
                  <a:pt x="16965" y="17997"/>
                </a:cubicBezTo>
                <a:cubicBezTo>
                  <a:pt x="16917" y="17997"/>
                  <a:pt x="16856" y="18050"/>
                  <a:pt x="16831" y="18114"/>
                </a:cubicBezTo>
                <a:cubicBezTo>
                  <a:pt x="16771" y="18270"/>
                  <a:pt x="16348" y="18267"/>
                  <a:pt x="16226" y="18109"/>
                </a:cubicBezTo>
                <a:cubicBezTo>
                  <a:pt x="16164" y="18030"/>
                  <a:pt x="16109" y="18036"/>
                  <a:pt x="16073" y="18129"/>
                </a:cubicBezTo>
                <a:cubicBezTo>
                  <a:pt x="16038" y="18217"/>
                  <a:pt x="15977" y="18229"/>
                  <a:pt x="15918" y="18157"/>
                </a:cubicBezTo>
                <a:cubicBezTo>
                  <a:pt x="15865" y="18092"/>
                  <a:pt x="15679" y="18036"/>
                  <a:pt x="15506" y="18032"/>
                </a:cubicBezTo>
                <a:cubicBezTo>
                  <a:pt x="15332" y="18027"/>
                  <a:pt x="15130" y="17944"/>
                  <a:pt x="15056" y="17848"/>
                </a:cubicBezTo>
                <a:cubicBezTo>
                  <a:pt x="14983" y="17751"/>
                  <a:pt x="14772" y="17656"/>
                  <a:pt x="14586" y="17638"/>
                </a:cubicBezTo>
                <a:cubicBezTo>
                  <a:pt x="14202" y="17600"/>
                  <a:pt x="14000" y="17387"/>
                  <a:pt x="14219" y="17253"/>
                </a:cubicBezTo>
                <a:cubicBezTo>
                  <a:pt x="14296" y="17206"/>
                  <a:pt x="14359" y="17113"/>
                  <a:pt x="14359" y="17045"/>
                </a:cubicBezTo>
                <a:cubicBezTo>
                  <a:pt x="14359" y="16976"/>
                  <a:pt x="14282" y="16987"/>
                  <a:pt x="14187" y="17069"/>
                </a:cubicBezTo>
                <a:cubicBezTo>
                  <a:pt x="14064" y="17173"/>
                  <a:pt x="13982" y="17174"/>
                  <a:pt x="13906" y="17073"/>
                </a:cubicBezTo>
                <a:cubicBezTo>
                  <a:pt x="13847" y="16995"/>
                  <a:pt x="13680" y="16953"/>
                  <a:pt x="13534" y="16980"/>
                </a:cubicBezTo>
                <a:cubicBezTo>
                  <a:pt x="13205" y="17041"/>
                  <a:pt x="12854" y="16640"/>
                  <a:pt x="12854" y="16201"/>
                </a:cubicBezTo>
                <a:cubicBezTo>
                  <a:pt x="12854" y="15939"/>
                  <a:pt x="12815" y="15894"/>
                  <a:pt x="12602" y="15918"/>
                </a:cubicBezTo>
                <a:cubicBezTo>
                  <a:pt x="12299" y="15951"/>
                  <a:pt x="12131" y="15673"/>
                  <a:pt x="12143" y="15154"/>
                </a:cubicBezTo>
                <a:cubicBezTo>
                  <a:pt x="12152" y="14807"/>
                  <a:pt x="12133" y="14781"/>
                  <a:pt x="11914" y="14851"/>
                </a:cubicBezTo>
                <a:cubicBezTo>
                  <a:pt x="11609" y="14948"/>
                  <a:pt x="11243" y="14393"/>
                  <a:pt x="11314" y="13940"/>
                </a:cubicBezTo>
                <a:cubicBezTo>
                  <a:pt x="11340" y="13781"/>
                  <a:pt x="11371" y="13563"/>
                  <a:pt x="11384" y="13458"/>
                </a:cubicBezTo>
                <a:cubicBezTo>
                  <a:pt x="11468" y="12771"/>
                  <a:pt x="11561" y="12499"/>
                  <a:pt x="11746" y="12387"/>
                </a:cubicBezTo>
                <a:cubicBezTo>
                  <a:pt x="11869" y="12312"/>
                  <a:pt x="11935" y="12190"/>
                  <a:pt x="11909" y="12082"/>
                </a:cubicBezTo>
                <a:cubicBezTo>
                  <a:pt x="11845" y="11817"/>
                  <a:pt x="12351" y="11269"/>
                  <a:pt x="12617" y="11314"/>
                </a:cubicBezTo>
                <a:cubicBezTo>
                  <a:pt x="12739" y="11334"/>
                  <a:pt x="12863" y="11288"/>
                  <a:pt x="12892" y="11212"/>
                </a:cubicBezTo>
                <a:cubicBezTo>
                  <a:pt x="12929" y="11117"/>
                  <a:pt x="12996" y="11120"/>
                  <a:pt x="13103" y="11227"/>
                </a:cubicBezTo>
                <a:cubicBezTo>
                  <a:pt x="13316" y="11440"/>
                  <a:pt x="13506" y="11178"/>
                  <a:pt x="13540" y="10623"/>
                </a:cubicBezTo>
                <a:cubicBezTo>
                  <a:pt x="13564" y="10222"/>
                  <a:pt x="13582" y="10202"/>
                  <a:pt x="13898" y="10219"/>
                </a:cubicBezTo>
                <a:cubicBezTo>
                  <a:pt x="14141" y="10232"/>
                  <a:pt x="14262" y="10166"/>
                  <a:pt x="14344" y="9979"/>
                </a:cubicBezTo>
                <a:cubicBezTo>
                  <a:pt x="14427" y="9790"/>
                  <a:pt x="14486" y="9758"/>
                  <a:pt x="14564" y="9862"/>
                </a:cubicBezTo>
                <a:cubicBezTo>
                  <a:pt x="14641" y="9964"/>
                  <a:pt x="14700" y="9947"/>
                  <a:pt x="14776" y="9801"/>
                </a:cubicBezTo>
                <a:cubicBezTo>
                  <a:pt x="14833" y="9690"/>
                  <a:pt x="14925" y="9600"/>
                  <a:pt x="14979" y="9600"/>
                </a:cubicBezTo>
                <a:cubicBezTo>
                  <a:pt x="15033" y="9600"/>
                  <a:pt x="15123" y="9529"/>
                  <a:pt x="15177" y="9442"/>
                </a:cubicBezTo>
                <a:cubicBezTo>
                  <a:pt x="15285" y="9270"/>
                  <a:pt x="15454" y="9196"/>
                  <a:pt x="15780" y="9180"/>
                </a:cubicBezTo>
                <a:cubicBezTo>
                  <a:pt x="15895" y="9175"/>
                  <a:pt x="16048" y="9121"/>
                  <a:pt x="16122" y="9059"/>
                </a:cubicBezTo>
                <a:cubicBezTo>
                  <a:pt x="16203" y="8991"/>
                  <a:pt x="16298" y="9008"/>
                  <a:pt x="16364" y="9107"/>
                </a:cubicBezTo>
                <a:cubicBezTo>
                  <a:pt x="16445" y="9225"/>
                  <a:pt x="16458" y="9227"/>
                  <a:pt x="16417" y="9111"/>
                </a:cubicBezTo>
                <a:cubicBezTo>
                  <a:pt x="16325" y="8849"/>
                  <a:pt x="16519" y="8773"/>
                  <a:pt x="16717" y="8994"/>
                </a:cubicBezTo>
                <a:cubicBezTo>
                  <a:pt x="16956" y="9261"/>
                  <a:pt x="17005" y="9254"/>
                  <a:pt x="17054" y="8955"/>
                </a:cubicBezTo>
                <a:cubicBezTo>
                  <a:pt x="17084" y="8771"/>
                  <a:pt x="17222" y="8678"/>
                  <a:pt x="17610" y="8579"/>
                </a:cubicBezTo>
                <a:cubicBezTo>
                  <a:pt x="17909" y="8502"/>
                  <a:pt x="18146" y="8495"/>
                  <a:pt x="18173" y="8564"/>
                </a:cubicBezTo>
                <a:cubicBezTo>
                  <a:pt x="18198" y="8629"/>
                  <a:pt x="18308" y="8589"/>
                  <a:pt x="18417" y="8475"/>
                </a:cubicBezTo>
                <a:cubicBezTo>
                  <a:pt x="18643" y="8239"/>
                  <a:pt x="18921" y="8205"/>
                  <a:pt x="18998" y="8403"/>
                </a:cubicBezTo>
                <a:cubicBezTo>
                  <a:pt x="19031" y="8489"/>
                  <a:pt x="19116" y="8464"/>
                  <a:pt x="19230" y="8336"/>
                </a:cubicBezTo>
                <a:cubicBezTo>
                  <a:pt x="19368" y="8182"/>
                  <a:pt x="19661" y="8135"/>
                  <a:pt x="20478" y="8135"/>
                </a:cubicBezTo>
                <a:lnTo>
                  <a:pt x="21546" y="8135"/>
                </a:lnTo>
                <a:lnTo>
                  <a:pt x="21546" y="6655"/>
                </a:lnTo>
                <a:cubicBezTo>
                  <a:pt x="21546" y="5299"/>
                  <a:pt x="21533" y="5181"/>
                  <a:pt x="21399" y="5266"/>
                </a:cubicBezTo>
                <a:cubicBezTo>
                  <a:pt x="21319" y="5317"/>
                  <a:pt x="20972" y="5383"/>
                  <a:pt x="20627" y="5411"/>
                </a:cubicBezTo>
                <a:cubicBezTo>
                  <a:pt x="20283" y="5439"/>
                  <a:pt x="19673" y="5524"/>
                  <a:pt x="19273" y="5599"/>
                </a:cubicBezTo>
                <a:cubicBezTo>
                  <a:pt x="18874" y="5675"/>
                  <a:pt x="18417" y="5705"/>
                  <a:pt x="18257" y="5664"/>
                </a:cubicBezTo>
                <a:cubicBezTo>
                  <a:pt x="18095" y="5623"/>
                  <a:pt x="17944" y="5652"/>
                  <a:pt x="17914" y="5729"/>
                </a:cubicBezTo>
                <a:cubicBezTo>
                  <a:pt x="17880" y="5816"/>
                  <a:pt x="17773" y="5763"/>
                  <a:pt x="17625" y="5589"/>
                </a:cubicBezTo>
                <a:cubicBezTo>
                  <a:pt x="17365" y="5282"/>
                  <a:pt x="16991" y="5290"/>
                  <a:pt x="16991" y="5602"/>
                </a:cubicBezTo>
                <a:cubicBezTo>
                  <a:pt x="16991" y="5721"/>
                  <a:pt x="16899" y="5819"/>
                  <a:pt x="16761" y="5844"/>
                </a:cubicBezTo>
                <a:cubicBezTo>
                  <a:pt x="16633" y="5867"/>
                  <a:pt x="16551" y="5944"/>
                  <a:pt x="16577" y="6013"/>
                </a:cubicBezTo>
                <a:cubicBezTo>
                  <a:pt x="16627" y="6141"/>
                  <a:pt x="16458" y="6288"/>
                  <a:pt x="16211" y="6331"/>
                </a:cubicBezTo>
                <a:cubicBezTo>
                  <a:pt x="16135" y="6344"/>
                  <a:pt x="16006" y="6403"/>
                  <a:pt x="15925" y="6460"/>
                </a:cubicBezTo>
                <a:cubicBezTo>
                  <a:pt x="15837" y="6523"/>
                  <a:pt x="15729" y="6501"/>
                  <a:pt x="15658" y="6406"/>
                </a:cubicBezTo>
                <a:cubicBezTo>
                  <a:pt x="15587" y="6314"/>
                  <a:pt x="15491" y="6292"/>
                  <a:pt x="15428" y="6357"/>
                </a:cubicBezTo>
                <a:cubicBezTo>
                  <a:pt x="15369" y="6418"/>
                  <a:pt x="15152" y="6469"/>
                  <a:pt x="14945" y="6469"/>
                </a:cubicBezTo>
                <a:cubicBezTo>
                  <a:pt x="14695" y="6469"/>
                  <a:pt x="14568" y="6526"/>
                  <a:pt x="14568" y="6640"/>
                </a:cubicBezTo>
                <a:cubicBezTo>
                  <a:pt x="14568" y="6734"/>
                  <a:pt x="14518" y="6861"/>
                  <a:pt x="14457" y="6921"/>
                </a:cubicBezTo>
                <a:cubicBezTo>
                  <a:pt x="14395" y="6982"/>
                  <a:pt x="14357" y="7086"/>
                  <a:pt x="14373" y="7151"/>
                </a:cubicBezTo>
                <a:cubicBezTo>
                  <a:pt x="14388" y="7216"/>
                  <a:pt x="14307" y="7288"/>
                  <a:pt x="14192" y="7313"/>
                </a:cubicBezTo>
                <a:cubicBezTo>
                  <a:pt x="14077" y="7338"/>
                  <a:pt x="13923" y="7446"/>
                  <a:pt x="13849" y="7551"/>
                </a:cubicBezTo>
                <a:cubicBezTo>
                  <a:pt x="13732" y="7717"/>
                  <a:pt x="13701" y="7715"/>
                  <a:pt x="13609" y="7538"/>
                </a:cubicBezTo>
                <a:cubicBezTo>
                  <a:pt x="13494" y="7317"/>
                  <a:pt x="13143" y="7262"/>
                  <a:pt x="13069" y="7454"/>
                </a:cubicBezTo>
                <a:cubicBezTo>
                  <a:pt x="13043" y="7519"/>
                  <a:pt x="13084" y="7612"/>
                  <a:pt x="13158" y="7657"/>
                </a:cubicBezTo>
                <a:cubicBezTo>
                  <a:pt x="13274" y="7728"/>
                  <a:pt x="13265" y="7782"/>
                  <a:pt x="13095" y="8040"/>
                </a:cubicBezTo>
                <a:cubicBezTo>
                  <a:pt x="12683" y="8664"/>
                  <a:pt x="12616" y="8717"/>
                  <a:pt x="12470" y="8525"/>
                </a:cubicBezTo>
                <a:cubicBezTo>
                  <a:pt x="12358" y="8376"/>
                  <a:pt x="12326" y="8381"/>
                  <a:pt x="12260" y="8568"/>
                </a:cubicBezTo>
                <a:cubicBezTo>
                  <a:pt x="12217" y="8690"/>
                  <a:pt x="12129" y="8759"/>
                  <a:pt x="12065" y="8719"/>
                </a:cubicBezTo>
                <a:cubicBezTo>
                  <a:pt x="11945" y="8646"/>
                  <a:pt x="11933" y="8876"/>
                  <a:pt x="12042" y="9154"/>
                </a:cubicBezTo>
                <a:cubicBezTo>
                  <a:pt x="12079" y="9250"/>
                  <a:pt x="11951" y="9433"/>
                  <a:pt x="11696" y="9645"/>
                </a:cubicBezTo>
                <a:cubicBezTo>
                  <a:pt x="11379" y="9909"/>
                  <a:pt x="11267" y="9948"/>
                  <a:pt x="11183" y="9825"/>
                </a:cubicBezTo>
                <a:cubicBezTo>
                  <a:pt x="11097" y="9699"/>
                  <a:pt x="11086" y="9718"/>
                  <a:pt x="11130" y="9916"/>
                </a:cubicBezTo>
                <a:cubicBezTo>
                  <a:pt x="11167" y="10083"/>
                  <a:pt x="11121" y="10267"/>
                  <a:pt x="10992" y="10474"/>
                </a:cubicBezTo>
                <a:cubicBezTo>
                  <a:pt x="10820" y="10747"/>
                  <a:pt x="10775" y="10764"/>
                  <a:pt x="10594" y="10615"/>
                </a:cubicBezTo>
                <a:cubicBezTo>
                  <a:pt x="10482" y="10521"/>
                  <a:pt x="10400" y="10370"/>
                  <a:pt x="10412" y="10279"/>
                </a:cubicBezTo>
                <a:cubicBezTo>
                  <a:pt x="10425" y="10188"/>
                  <a:pt x="10399" y="10149"/>
                  <a:pt x="10355" y="10193"/>
                </a:cubicBezTo>
                <a:cubicBezTo>
                  <a:pt x="10218" y="10328"/>
                  <a:pt x="10140" y="9964"/>
                  <a:pt x="10139" y="9202"/>
                </a:cubicBezTo>
                <a:lnTo>
                  <a:pt x="10138" y="8468"/>
                </a:lnTo>
                <a:lnTo>
                  <a:pt x="9846" y="8455"/>
                </a:lnTo>
                <a:cubicBezTo>
                  <a:pt x="9686" y="8448"/>
                  <a:pt x="9510" y="8496"/>
                  <a:pt x="9457" y="8561"/>
                </a:cubicBezTo>
                <a:cubicBezTo>
                  <a:pt x="9398" y="8634"/>
                  <a:pt x="9338" y="8624"/>
                  <a:pt x="9304" y="8535"/>
                </a:cubicBezTo>
                <a:cubicBezTo>
                  <a:pt x="9273" y="8456"/>
                  <a:pt x="9178" y="8426"/>
                  <a:pt x="9093" y="8468"/>
                </a:cubicBezTo>
                <a:cubicBezTo>
                  <a:pt x="8903" y="8565"/>
                  <a:pt x="8805" y="8325"/>
                  <a:pt x="8829" y="7828"/>
                </a:cubicBezTo>
                <a:cubicBezTo>
                  <a:pt x="8839" y="7615"/>
                  <a:pt x="8812" y="7483"/>
                  <a:pt x="8768" y="7527"/>
                </a:cubicBezTo>
                <a:cubicBezTo>
                  <a:pt x="8724" y="7570"/>
                  <a:pt x="8663" y="7542"/>
                  <a:pt x="8632" y="7462"/>
                </a:cubicBezTo>
                <a:cubicBezTo>
                  <a:pt x="8601" y="7381"/>
                  <a:pt x="8384" y="7332"/>
                  <a:pt x="8140" y="7350"/>
                </a:cubicBezTo>
                <a:cubicBezTo>
                  <a:pt x="7621" y="7388"/>
                  <a:pt x="7506" y="7296"/>
                  <a:pt x="7506" y="6852"/>
                </a:cubicBezTo>
                <a:cubicBezTo>
                  <a:pt x="7506" y="6655"/>
                  <a:pt x="7471" y="6554"/>
                  <a:pt x="7419" y="6605"/>
                </a:cubicBezTo>
                <a:cubicBezTo>
                  <a:pt x="7371" y="6653"/>
                  <a:pt x="7286" y="6633"/>
                  <a:pt x="7230" y="6560"/>
                </a:cubicBezTo>
                <a:cubicBezTo>
                  <a:pt x="7074" y="6355"/>
                  <a:pt x="6590" y="6274"/>
                  <a:pt x="6358" y="6415"/>
                </a:cubicBezTo>
                <a:cubicBezTo>
                  <a:pt x="6228" y="6494"/>
                  <a:pt x="6113" y="6495"/>
                  <a:pt x="6054" y="6417"/>
                </a:cubicBezTo>
                <a:cubicBezTo>
                  <a:pt x="6002" y="6349"/>
                  <a:pt x="5775" y="6297"/>
                  <a:pt x="5548" y="6303"/>
                </a:cubicBezTo>
                <a:cubicBezTo>
                  <a:pt x="5180" y="6311"/>
                  <a:pt x="5111" y="6265"/>
                  <a:pt x="4904" y="5870"/>
                </a:cubicBezTo>
                <a:cubicBezTo>
                  <a:pt x="4708" y="5496"/>
                  <a:pt x="4652" y="5453"/>
                  <a:pt x="4543" y="5597"/>
                </a:cubicBezTo>
                <a:cubicBezTo>
                  <a:pt x="4472" y="5691"/>
                  <a:pt x="4414" y="5723"/>
                  <a:pt x="4414" y="5669"/>
                </a:cubicBezTo>
                <a:cubicBezTo>
                  <a:pt x="4414" y="5614"/>
                  <a:pt x="4367" y="5625"/>
                  <a:pt x="4309" y="5692"/>
                </a:cubicBezTo>
                <a:cubicBezTo>
                  <a:pt x="4252" y="5760"/>
                  <a:pt x="4036" y="5810"/>
                  <a:pt x="3829" y="5801"/>
                </a:cubicBezTo>
                <a:cubicBezTo>
                  <a:pt x="3107" y="5769"/>
                  <a:pt x="1362" y="5441"/>
                  <a:pt x="1178" y="5303"/>
                </a:cubicBezTo>
                <a:cubicBezTo>
                  <a:pt x="1044" y="5202"/>
                  <a:pt x="960" y="5207"/>
                  <a:pt x="873" y="5322"/>
                </a:cubicBezTo>
                <a:cubicBezTo>
                  <a:pt x="750" y="5484"/>
                  <a:pt x="374" y="5468"/>
                  <a:pt x="266" y="5296"/>
                </a:cubicBezTo>
                <a:cubicBezTo>
                  <a:pt x="234" y="5245"/>
                  <a:pt x="155" y="5203"/>
                  <a:pt x="92" y="5203"/>
                </a:cubicBezTo>
                <a:close/>
                <a:moveTo>
                  <a:pt x="9030" y="11932"/>
                </a:moveTo>
                <a:cubicBezTo>
                  <a:pt x="8999" y="11948"/>
                  <a:pt x="9011" y="12041"/>
                  <a:pt x="9092" y="12196"/>
                </a:cubicBezTo>
                <a:cubicBezTo>
                  <a:pt x="9150" y="12308"/>
                  <a:pt x="9237" y="12400"/>
                  <a:pt x="9285" y="12400"/>
                </a:cubicBezTo>
                <a:cubicBezTo>
                  <a:pt x="9332" y="12400"/>
                  <a:pt x="9303" y="12278"/>
                  <a:pt x="9220" y="12131"/>
                </a:cubicBezTo>
                <a:cubicBezTo>
                  <a:pt x="9133" y="11979"/>
                  <a:pt x="9060" y="11917"/>
                  <a:pt x="9030" y="11932"/>
                </a:cubicBezTo>
                <a:close/>
                <a:moveTo>
                  <a:pt x="6412" y="16937"/>
                </a:moveTo>
                <a:cubicBezTo>
                  <a:pt x="6366" y="16933"/>
                  <a:pt x="6336" y="16987"/>
                  <a:pt x="6336" y="17101"/>
                </a:cubicBezTo>
                <a:cubicBezTo>
                  <a:pt x="6336" y="17196"/>
                  <a:pt x="6415" y="17282"/>
                  <a:pt x="6510" y="17294"/>
                </a:cubicBezTo>
                <a:cubicBezTo>
                  <a:pt x="6652" y="17311"/>
                  <a:pt x="6665" y="17281"/>
                  <a:pt x="6583" y="17123"/>
                </a:cubicBezTo>
                <a:cubicBezTo>
                  <a:pt x="6521" y="17004"/>
                  <a:pt x="6459" y="16941"/>
                  <a:pt x="6412" y="16937"/>
                </a:cubicBezTo>
                <a:close/>
              </a:path>
            </a:pathLst>
          </a:custGeom>
          <a:ln w="3175">
            <a:miter lim="400000"/>
          </a:ln>
        </p:spPr>
      </p:pic>
      <p:sp>
        <p:nvSpPr>
          <p:cNvPr id="171" name="Evidence-based Treatments Targeting Aging"/>
          <p:cNvSpPr txBox="1">
            <a:spLocks noGrp="1"/>
          </p:cNvSpPr>
          <p:nvPr>
            <p:ph type="ctrTitle"/>
          </p:nvPr>
        </p:nvSpPr>
        <p:spPr>
          <a:xfrm>
            <a:off x="8434278" y="9285348"/>
            <a:ext cx="7447834" cy="2733507"/>
          </a:xfrm>
          <a:prstGeom prst="rect">
            <a:avLst/>
          </a:prstGeom>
        </p:spPr>
        <p:txBody>
          <a:bodyPr anchor="t"/>
          <a:lstStyle>
            <a:lvl1pPr algn="ctr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Evidence-based Treatments Targeting Aging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69754" y="3671151"/>
            <a:ext cx="8187601" cy="5362443"/>
          </a:xfrm>
          <a:prstGeom prst="rect">
            <a:avLst/>
          </a:prstGeom>
          <a:ln w="3175">
            <a:miter lim="400000"/>
          </a:ln>
        </p:spPr>
      </p:pic>
      <p:sp>
        <p:nvSpPr>
          <p:cNvPr id="272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3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74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27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276" name="Fisetin: Inflammatory Bowel Disease (IBD) as Initial Indication"/>
          <p:cNvSpPr txBox="1">
            <a:spLocks noGrp="1"/>
          </p:cNvSpPr>
          <p:nvPr>
            <p:ph type="title" idx="4294967295"/>
          </p:nvPr>
        </p:nvSpPr>
        <p:spPr>
          <a:xfrm>
            <a:off x="404908" y="277796"/>
            <a:ext cx="2357120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Fisetin: Inflammatory Bowel Disease (IBD) as Initial Indication</a:t>
            </a:r>
          </a:p>
        </p:txBody>
      </p:sp>
      <p:sp>
        <p:nvSpPr>
          <p:cNvPr id="277" name="Rectangle"/>
          <p:cNvSpPr/>
          <p:nvPr/>
        </p:nvSpPr>
        <p:spPr>
          <a:xfrm>
            <a:off x="14973300" y="7416800"/>
            <a:ext cx="1638300" cy="596900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8" name="Square"/>
          <p:cNvSpPr/>
          <p:nvPr/>
        </p:nvSpPr>
        <p:spPr>
          <a:xfrm>
            <a:off x="2844800" y="3454400"/>
            <a:ext cx="952500" cy="952500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9" name="Square"/>
          <p:cNvSpPr/>
          <p:nvPr/>
        </p:nvSpPr>
        <p:spPr>
          <a:xfrm>
            <a:off x="23342600" y="2997200"/>
            <a:ext cx="952500" cy="952500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0" name="Bidya Dhar Sahu et al., 2015 J Nutr Biochem…"/>
          <p:cNvSpPr txBox="1"/>
          <p:nvPr/>
        </p:nvSpPr>
        <p:spPr>
          <a:xfrm>
            <a:off x="19928383" y="12893823"/>
            <a:ext cx="4188917" cy="75535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r" defTabSz="2438400">
              <a:lnSpc>
                <a:spcPts val="2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Bidya Dhar Sahu et al., 2015 J Nutr Biochem</a:t>
            </a:r>
          </a:p>
          <a:p>
            <a:pPr algn="r" defTabSz="2438400">
              <a:lnSpc>
                <a:spcPts val="2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Xuemei Zhang et al., 2017 Front Immunol </a:t>
            </a:r>
          </a:p>
        </p:txBody>
      </p:sp>
      <p:sp>
        <p:nvSpPr>
          <p:cNvPr id="281" name="IBD - $20 Billion per Year Market…"/>
          <p:cNvSpPr txBox="1"/>
          <p:nvPr/>
        </p:nvSpPr>
        <p:spPr>
          <a:xfrm>
            <a:off x="132408" y="1689836"/>
            <a:ext cx="23698201" cy="14566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>
              <a:defRPr sz="4500" b="1">
                <a:solidFill>
                  <a:srgbClr val="000000"/>
                </a:solidFill>
              </a:defRPr>
            </a:pPr>
            <a:r>
              <a:t>IBD - $20 Billion per Year Market</a:t>
            </a:r>
          </a:p>
          <a:p>
            <a:pPr>
              <a:defRPr sz="4500" b="1">
                <a:solidFill>
                  <a:srgbClr val="000000"/>
                </a:solidFill>
              </a:defRPr>
            </a:pPr>
            <a:r>
              <a:t> 1,600,000 Million Patients in the US</a:t>
            </a:r>
          </a:p>
        </p:txBody>
      </p:sp>
      <p:sp>
        <p:nvSpPr>
          <p:cNvPr id="282" name="Disease Index After Fisetin"/>
          <p:cNvSpPr txBox="1"/>
          <p:nvPr/>
        </p:nvSpPr>
        <p:spPr>
          <a:xfrm>
            <a:off x="2844800" y="9320975"/>
            <a:ext cx="7264400" cy="5350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 sz="3000" b="1">
                <a:solidFill>
                  <a:srgbClr val="000000"/>
                </a:solidFill>
              </a:defRPr>
            </a:lvl1pPr>
          </a:lstStyle>
          <a:p>
            <a:r>
              <a:t>Disease Index After Fisetin</a:t>
            </a:r>
          </a:p>
        </p:txBody>
      </p:sp>
      <p:pic>
        <p:nvPicPr>
          <p:cNvPr id="28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50900" y="3692617"/>
            <a:ext cx="7277100" cy="5207129"/>
          </a:xfrm>
          <a:prstGeom prst="rect">
            <a:avLst/>
          </a:prstGeom>
          <a:ln w="3175">
            <a:miter lim="400000"/>
          </a:ln>
        </p:spPr>
      </p:pic>
      <p:sp>
        <p:nvSpPr>
          <p:cNvPr id="284" name="Disease Index After Standard of Care Treatment…"/>
          <p:cNvSpPr txBox="1"/>
          <p:nvPr/>
        </p:nvSpPr>
        <p:spPr>
          <a:xfrm>
            <a:off x="12966700" y="9320975"/>
            <a:ext cx="8966200" cy="14748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>
              <a:defRPr sz="3000" b="1">
                <a:solidFill>
                  <a:srgbClr val="000000"/>
                </a:solidFill>
              </a:defRPr>
            </a:pPr>
            <a:r>
              <a:t>Disease Index After Standard of Care Treatment</a:t>
            </a:r>
          </a:p>
          <a:p>
            <a:pPr>
              <a:defRPr sz="3000" b="1">
                <a:solidFill>
                  <a:srgbClr val="000000"/>
                </a:solidFill>
              </a:defRPr>
            </a:pPr>
            <a:r>
              <a:t>(anti-TNFα - Humira) </a:t>
            </a:r>
          </a:p>
        </p:txBody>
      </p:sp>
      <p:sp>
        <p:nvSpPr>
          <p:cNvPr id="285" name="Square"/>
          <p:cNvSpPr/>
          <p:nvPr/>
        </p:nvSpPr>
        <p:spPr>
          <a:xfrm>
            <a:off x="13284200" y="3454400"/>
            <a:ext cx="952500" cy="952500"/>
          </a:xfrm>
          <a:prstGeom prst="rect">
            <a:avLst/>
          </a:prstGeom>
          <a:solidFill>
            <a:srgbClr val="FFFFF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8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89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29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291" name="Market Estimate for ET-001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Market Estimate for ET-001</a:t>
            </a:r>
          </a:p>
        </p:txBody>
      </p:sp>
      <p:pic>
        <p:nvPicPr>
          <p:cNvPr id="29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50900" y="2340306"/>
            <a:ext cx="7363247" cy="7857794"/>
          </a:xfrm>
          <a:prstGeom prst="rect">
            <a:avLst/>
          </a:prstGeom>
          <a:ln w="3175">
            <a:miter lim="400000"/>
          </a:ln>
        </p:spPr>
      </p:pic>
      <p:sp>
        <p:nvSpPr>
          <p:cNvPr id="293" name="Cost of production…"/>
          <p:cNvSpPr txBox="1"/>
          <p:nvPr/>
        </p:nvSpPr>
        <p:spPr>
          <a:xfrm>
            <a:off x="8041957" y="2026299"/>
            <a:ext cx="15369465" cy="930780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>
              <a:defRPr sz="3800" b="1" u="sng">
                <a:solidFill>
                  <a:srgbClr val="000000"/>
                </a:solidFill>
              </a:defRPr>
            </a:pPr>
            <a:r>
              <a:t>Cost of production</a:t>
            </a:r>
          </a:p>
          <a:p>
            <a:pPr>
              <a:defRPr sz="3800">
                <a:solidFill>
                  <a:srgbClr val="000000"/>
                </a:solidFill>
              </a:defRPr>
            </a:pPr>
            <a:endParaRPr/>
          </a:p>
          <a:p>
            <a:pPr>
              <a:defRPr sz="3800">
                <a:solidFill>
                  <a:srgbClr val="000000"/>
                </a:solidFill>
              </a:defRPr>
            </a:pPr>
            <a:r>
              <a:t>$5 per dose (60 doses taken per year)</a:t>
            </a:r>
          </a:p>
          <a:p>
            <a:pPr>
              <a:defRPr sz="3800">
                <a:solidFill>
                  <a:srgbClr val="000000"/>
                </a:solidFill>
              </a:defRPr>
            </a:pPr>
            <a:endParaRPr/>
          </a:p>
          <a:p>
            <a:pPr>
              <a:defRPr sz="3800">
                <a:solidFill>
                  <a:srgbClr val="000000"/>
                </a:solidFill>
              </a:defRPr>
            </a:pPr>
            <a:endParaRPr/>
          </a:p>
          <a:p>
            <a:pPr>
              <a:defRPr sz="3800" b="1" u="sng">
                <a:solidFill>
                  <a:srgbClr val="000000"/>
                </a:solidFill>
              </a:defRPr>
            </a:pPr>
            <a:r>
              <a:t>US, Europe, and China</a:t>
            </a:r>
          </a:p>
          <a:p>
            <a:pPr>
              <a:defRPr sz="3800">
                <a:solidFill>
                  <a:srgbClr val="000000"/>
                </a:solidFill>
              </a:defRPr>
            </a:pPr>
            <a:endParaRPr/>
          </a:p>
          <a:p>
            <a:pPr>
              <a:defRPr sz="3800">
                <a:solidFill>
                  <a:srgbClr val="000000"/>
                </a:solidFill>
              </a:defRPr>
            </a:pPr>
            <a:r>
              <a:t>1.25 billion people x $12000 profit per year = $15 trillion profit per year</a:t>
            </a:r>
          </a:p>
          <a:p>
            <a:pPr>
              <a:defRPr sz="3800">
                <a:solidFill>
                  <a:srgbClr val="000000"/>
                </a:solidFill>
              </a:defRPr>
            </a:pPr>
            <a:endParaRPr/>
          </a:p>
          <a:p>
            <a:pPr>
              <a:defRPr sz="3800">
                <a:solidFill>
                  <a:srgbClr val="000000"/>
                </a:solidFill>
              </a:defRPr>
            </a:pPr>
            <a:endParaRPr/>
          </a:p>
          <a:p>
            <a:pPr>
              <a:defRPr sz="5600" b="1">
                <a:solidFill>
                  <a:srgbClr val="000000"/>
                </a:solidFill>
              </a:defRPr>
            </a:pPr>
            <a:r>
              <a:rPr u="sng"/>
              <a:t>Market Capitalization </a:t>
            </a:r>
          </a:p>
          <a:p>
            <a:pPr>
              <a:defRPr sz="3800" b="1">
                <a:solidFill>
                  <a:srgbClr val="000000"/>
                </a:solidFill>
              </a:defRPr>
            </a:pPr>
            <a:r>
              <a:t> </a:t>
            </a:r>
          </a:p>
          <a:p>
            <a:pPr>
              <a:defRPr sz="5600" b="1">
                <a:solidFill>
                  <a:srgbClr val="000000"/>
                </a:solidFill>
              </a:defRPr>
            </a:pPr>
            <a:r>
              <a:t>$300 Trillion</a:t>
            </a:r>
          </a:p>
          <a:p>
            <a:pPr>
              <a:defRPr sz="3800" b="1">
                <a:solidFill>
                  <a:srgbClr val="000000"/>
                </a:solidFill>
              </a:defRPr>
            </a:pPr>
            <a:endParaRPr/>
          </a:p>
          <a:p>
            <a:pPr>
              <a:defRPr sz="3800" b="1">
                <a:solidFill>
                  <a:srgbClr val="000000"/>
                </a:solidFill>
              </a:defRPr>
            </a:pPr>
            <a:r>
              <a:t> </a:t>
            </a:r>
          </a:p>
        </p:txBody>
      </p:sp>
      <p:sp>
        <p:nvSpPr>
          <p:cNvPr id="294" name="Note: Humira costs $84,000 per year"/>
          <p:cNvSpPr txBox="1"/>
          <p:nvPr/>
        </p:nvSpPr>
        <p:spPr>
          <a:xfrm>
            <a:off x="19550265" y="10741761"/>
            <a:ext cx="4775201" cy="41127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Note: Humira costs $84,000 per year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Rectangle"/>
          <p:cNvSpPr/>
          <p:nvPr/>
        </p:nvSpPr>
        <p:spPr>
          <a:xfrm>
            <a:off x="-33250" y="113430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97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392419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98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29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300" name="Economists: Increasing Life Expectancy Is Worth $367 Trillion"/>
          <p:cNvSpPr txBox="1">
            <a:spLocks noGrp="1"/>
          </p:cNvSpPr>
          <p:nvPr>
            <p:ph type="title" idx="4294967295"/>
          </p:nvPr>
        </p:nvSpPr>
        <p:spPr>
          <a:xfrm>
            <a:off x="247833" y="276122"/>
            <a:ext cx="24450499" cy="1270001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7000" spc="-14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Economists: Increasing Life Expectancy Is Worth $367 Trillion</a:t>
            </a:r>
          </a:p>
        </p:txBody>
      </p:sp>
      <p:sp>
        <p:nvSpPr>
          <p:cNvPr id="301" name="2019"/>
          <p:cNvSpPr txBox="1"/>
          <p:nvPr/>
        </p:nvSpPr>
        <p:spPr>
          <a:xfrm>
            <a:off x="-923844" y="6156185"/>
            <a:ext cx="918568" cy="4572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400" b="1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2019</a:t>
            </a:r>
          </a:p>
        </p:txBody>
      </p:sp>
      <p:pic>
        <p:nvPicPr>
          <p:cNvPr id="30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01800" y="1346200"/>
            <a:ext cx="20557223" cy="9575800"/>
          </a:xfrm>
          <a:prstGeom prst="rect">
            <a:avLst/>
          </a:prstGeom>
          <a:ln w="3175">
            <a:miter lim="400000"/>
          </a:ln>
        </p:spPr>
      </p:pic>
      <p:pic>
        <p:nvPicPr>
          <p:cNvPr id="303" name="Line Line" descr="Line Lin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311">
            <a:off x="2744038" y="10249772"/>
            <a:ext cx="19342100" cy="5080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07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308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3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310" name="ET-002 (Sirona): Our Proprietary Topical Skin Nanoparticles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ET-002 (Sirona): Our Proprietary Topical Skin Nanoparticles</a:t>
            </a:r>
          </a:p>
        </p:txBody>
      </p:sp>
      <p:pic>
        <p:nvPicPr>
          <p:cNvPr id="31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06600" y="2022381"/>
            <a:ext cx="20746798" cy="7874001"/>
          </a:xfrm>
          <a:prstGeom prst="rect">
            <a:avLst/>
          </a:prstGeom>
          <a:ln w="3175">
            <a:miter lim="400000"/>
          </a:ln>
        </p:spPr>
      </p:pic>
      <p:sp>
        <p:nvSpPr>
          <p:cNvPr id="312" name="IP Filed"/>
          <p:cNvSpPr txBox="1"/>
          <p:nvPr/>
        </p:nvSpPr>
        <p:spPr>
          <a:xfrm>
            <a:off x="21374100" y="10179853"/>
            <a:ext cx="2740465" cy="100169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>
              <a:lnSpc>
                <a:spcPct val="80000"/>
              </a:lnSpc>
              <a:defRPr sz="6500" spc="-13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IP Filed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Rectangle"/>
          <p:cNvSpPr/>
          <p:nvPr/>
        </p:nvSpPr>
        <p:spPr>
          <a:xfrm>
            <a:off x="-33250" y="11392230"/>
            <a:ext cx="24450500" cy="2384691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15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20727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316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31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318" name="Case Study of Scar Prevention Using ET-002"/>
          <p:cNvSpPr txBox="1">
            <a:spLocks noGrp="1"/>
          </p:cNvSpPr>
          <p:nvPr>
            <p:ph type="title" idx="4294967295"/>
          </p:nvPr>
        </p:nvSpPr>
        <p:spPr>
          <a:xfrm>
            <a:off x="318112" y="311762"/>
            <a:ext cx="24450500" cy="1270001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7000" spc="-14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Case Study of Scar Prevention Using ET-002</a:t>
            </a:r>
          </a:p>
        </p:txBody>
      </p:sp>
      <p:sp>
        <p:nvSpPr>
          <p:cNvPr id="319" name="Patient presented with fingernail and chunk of flesh missing.…"/>
          <p:cNvSpPr txBox="1"/>
          <p:nvPr/>
        </p:nvSpPr>
        <p:spPr>
          <a:xfrm>
            <a:off x="-455289" y="9764247"/>
            <a:ext cx="24573877" cy="162585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1272413" lvl="2" indent="-218313" algn="l" defTabSz="457200">
              <a:buClr>
                <a:srgbClr val="2087AF"/>
              </a:buClr>
              <a:buSzPct val="123000"/>
              <a:buFont typeface="Helvetica"/>
              <a:buChar char="▪"/>
              <a:defRPr sz="3500">
                <a:solidFill>
                  <a:srgbClr val="000000"/>
                </a:solidFill>
              </a:defRPr>
            </a:pPr>
            <a:r>
              <a:t>Patient presented with fingernail and chunk of flesh missing.</a:t>
            </a:r>
          </a:p>
          <a:p>
            <a:pPr marL="1272413" lvl="2" indent="-218313" algn="l" defTabSz="457200">
              <a:buClr>
                <a:srgbClr val="2087AF"/>
              </a:buClr>
              <a:buSzPct val="123000"/>
              <a:buFont typeface="Helvetica"/>
              <a:buChar char="▪"/>
              <a:defRPr sz="3500">
                <a:solidFill>
                  <a:srgbClr val="000000"/>
                </a:solidFill>
              </a:defRPr>
            </a:pPr>
            <a:r>
              <a:t>Attending physician noted injury would definitely leave a scar.</a:t>
            </a:r>
          </a:p>
        </p:txBody>
      </p:sp>
      <p:sp>
        <p:nvSpPr>
          <p:cNvPr id="320" name="Day 0                                                                                 Day 60"/>
          <p:cNvSpPr txBox="1"/>
          <p:nvPr/>
        </p:nvSpPr>
        <p:spPr>
          <a:xfrm>
            <a:off x="537679" y="8674150"/>
            <a:ext cx="21615401" cy="6095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r>
              <a:t>Day 0                                                                                 Day 60</a:t>
            </a:r>
          </a:p>
        </p:txBody>
      </p:sp>
      <p:pic>
        <p:nvPicPr>
          <p:cNvPr id="321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r="4905"/>
          <a:stretch>
            <a:fillRect/>
          </a:stretch>
        </p:blipFill>
        <p:spPr>
          <a:xfrm>
            <a:off x="533400" y="1765300"/>
            <a:ext cx="10160000" cy="6731000"/>
          </a:xfrm>
          <a:prstGeom prst="rect">
            <a:avLst/>
          </a:prstGeom>
          <a:ln w="3175">
            <a:miter lim="400000"/>
          </a:ln>
        </p:spPr>
      </p:pic>
      <p:pic>
        <p:nvPicPr>
          <p:cNvPr id="32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990623" y="1766325"/>
            <a:ext cx="10156908" cy="673100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Rectangle"/>
          <p:cNvSpPr/>
          <p:nvPr/>
        </p:nvSpPr>
        <p:spPr>
          <a:xfrm>
            <a:off x="-33250" y="11392230"/>
            <a:ext cx="24450500" cy="2384691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25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20727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326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3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328" name="Case Study of Psoriasis Using ET-002"/>
          <p:cNvSpPr txBox="1">
            <a:spLocks noGrp="1"/>
          </p:cNvSpPr>
          <p:nvPr>
            <p:ph type="title" idx="4294967295"/>
          </p:nvPr>
        </p:nvSpPr>
        <p:spPr>
          <a:xfrm>
            <a:off x="318112" y="311762"/>
            <a:ext cx="24450500" cy="1270001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7000" spc="-14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Case Study of Psoriasis Using ET-002</a:t>
            </a:r>
          </a:p>
        </p:txBody>
      </p:sp>
      <p:sp>
        <p:nvSpPr>
          <p:cNvPr id="329" name="Completed: Irritation test of 25 healthy volunteers - no irritation and reports of improved skin appearance.…"/>
          <p:cNvSpPr txBox="1"/>
          <p:nvPr/>
        </p:nvSpPr>
        <p:spPr>
          <a:xfrm>
            <a:off x="-455289" y="9764247"/>
            <a:ext cx="24573877" cy="1625855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1272413" lvl="2" indent="-218313" algn="l" defTabSz="457200">
              <a:buClr>
                <a:srgbClr val="2087AF"/>
              </a:buClr>
              <a:buSzPct val="123000"/>
              <a:buFont typeface="Helvetica"/>
              <a:buChar char="▪"/>
              <a:defRPr sz="3500">
                <a:solidFill>
                  <a:srgbClr val="000000"/>
                </a:solidFill>
              </a:defRPr>
            </a:pPr>
            <a:r>
              <a:t>Completed: Irritation test of 25 healthy volunteers - no irritation and reports of improved skin appearance.</a:t>
            </a:r>
          </a:p>
          <a:p>
            <a:pPr marL="1272413" lvl="2" indent="-218313" algn="l" defTabSz="457200">
              <a:buClr>
                <a:srgbClr val="2087AF"/>
              </a:buClr>
              <a:buSzPct val="123000"/>
              <a:buFont typeface="Helvetica"/>
              <a:buChar char="▪"/>
              <a:defRPr sz="3500">
                <a:solidFill>
                  <a:srgbClr val="000000"/>
                </a:solidFill>
              </a:defRPr>
            </a:pPr>
            <a:r>
              <a:t>More information: Reduced acne and wrinkles in collaboration with a large cosmeceutical distributor.</a:t>
            </a:r>
          </a:p>
        </p:txBody>
      </p:sp>
      <p:pic>
        <p:nvPicPr>
          <p:cNvPr id="33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4200" y="2315633"/>
            <a:ext cx="4483100" cy="5977467"/>
          </a:xfrm>
          <a:prstGeom prst="rect">
            <a:avLst/>
          </a:prstGeom>
          <a:ln w="3175">
            <a:miter lim="400000"/>
          </a:ln>
        </p:spPr>
      </p:pic>
      <p:pic>
        <p:nvPicPr>
          <p:cNvPr id="33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7400" y="2315633"/>
            <a:ext cx="4514850" cy="6019801"/>
          </a:xfrm>
          <a:prstGeom prst="rect">
            <a:avLst/>
          </a:prstGeom>
          <a:ln w="3175">
            <a:miter lim="400000"/>
          </a:ln>
        </p:spPr>
      </p:pic>
      <p:pic>
        <p:nvPicPr>
          <p:cNvPr id="332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/>
          <a:stretch>
            <a:fillRect/>
          </a:stretch>
        </p:blipFill>
        <p:spPr>
          <a:xfrm>
            <a:off x="17399000" y="3124199"/>
            <a:ext cx="6197600" cy="4648201"/>
          </a:xfrm>
          <a:prstGeom prst="rect">
            <a:avLst/>
          </a:prstGeom>
          <a:ln w="3175">
            <a:miter lim="400000"/>
          </a:ln>
        </p:spPr>
      </p:pic>
      <p:pic>
        <p:nvPicPr>
          <p:cNvPr id="333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833100" y="3114675"/>
            <a:ext cx="6210300" cy="4657725"/>
          </a:xfrm>
          <a:prstGeom prst="rect">
            <a:avLst/>
          </a:prstGeom>
          <a:ln w="3175">
            <a:miter lim="400000"/>
          </a:ln>
        </p:spPr>
      </p:pic>
      <p:sp>
        <p:nvSpPr>
          <p:cNvPr id="334" name="Day 0                              Day 7"/>
          <p:cNvSpPr txBox="1"/>
          <p:nvPr/>
        </p:nvSpPr>
        <p:spPr>
          <a:xfrm>
            <a:off x="791679" y="8331250"/>
            <a:ext cx="9359901" cy="6095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r>
              <a:t>Day 0                              Day 7</a:t>
            </a:r>
          </a:p>
        </p:txBody>
      </p:sp>
      <p:sp>
        <p:nvSpPr>
          <p:cNvPr id="335" name="Day 0                                          Day 7"/>
          <p:cNvSpPr txBox="1"/>
          <p:nvPr/>
        </p:nvSpPr>
        <p:spPr>
          <a:xfrm>
            <a:off x="12712700" y="7988350"/>
            <a:ext cx="9359900" cy="6095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r>
              <a:t>Day 0                                          Day 7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38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339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34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341" name="Short mRNA Half-Life Is Often a Major Drawback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Short mRNA Half-Life Is Often a Major Drawback</a:t>
            </a:r>
          </a:p>
        </p:txBody>
      </p:sp>
      <p:pic>
        <p:nvPicPr>
          <p:cNvPr id="342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64828" t="12239"/>
          <a:stretch>
            <a:fillRect/>
          </a:stretch>
        </p:blipFill>
        <p:spPr>
          <a:xfrm>
            <a:off x="6743700" y="2044700"/>
            <a:ext cx="9616727" cy="8331200"/>
          </a:xfrm>
          <a:prstGeom prst="rect">
            <a:avLst/>
          </a:prstGeom>
          <a:ln w="3175">
            <a:miter lim="400000"/>
          </a:ln>
        </p:spPr>
      </p:pic>
      <p:sp>
        <p:nvSpPr>
          <p:cNvPr id="343" name="adapted from Jonathan A Bernstein et al, 2002 PNAS"/>
          <p:cNvSpPr txBox="1"/>
          <p:nvPr/>
        </p:nvSpPr>
        <p:spPr>
          <a:xfrm>
            <a:off x="19314913" y="13147823"/>
            <a:ext cx="4878587" cy="29815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r" defTabSz="2438400">
              <a:lnSpc>
                <a:spcPct val="90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adapted from Jonathan A Bernstein et al, 2002 PNAS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46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347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34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349" name="Our Tunable, Reversible, Controllable Gene Therapy Platform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Our Tunable, Reversible, Controllable Gene Therapy Platform</a:t>
            </a:r>
          </a:p>
        </p:txBody>
      </p:sp>
      <p:pic>
        <p:nvPicPr>
          <p:cNvPr id="35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7700" y="2844800"/>
            <a:ext cx="22573674" cy="609600"/>
          </a:xfrm>
          <a:prstGeom prst="rect">
            <a:avLst/>
          </a:prstGeom>
          <a:ln w="3175">
            <a:miter lim="400000"/>
          </a:ln>
        </p:spPr>
      </p:pic>
      <p:sp>
        <p:nvSpPr>
          <p:cNvPr id="351" name="Line"/>
          <p:cNvSpPr/>
          <p:nvPr/>
        </p:nvSpPr>
        <p:spPr>
          <a:xfrm>
            <a:off x="11545138" y="3873500"/>
            <a:ext cx="16811" cy="2984453"/>
          </a:xfrm>
          <a:prstGeom prst="line">
            <a:avLst/>
          </a:prstGeom>
          <a:ln w="63500">
            <a:solidFill>
              <a:srgbClr val="000000"/>
            </a:solidFill>
            <a:custDash>
              <a:ds d="600000" sp="600000"/>
            </a:custDash>
            <a:miter lim="400000"/>
            <a:tailEnd type="stealth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352" name="Transient Cre"/>
          <p:cNvSpPr txBox="1"/>
          <p:nvPr/>
        </p:nvSpPr>
        <p:spPr>
          <a:xfrm>
            <a:off x="11806878" y="4832078"/>
            <a:ext cx="2751444" cy="5720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300" b="1">
                <a:solidFill>
                  <a:srgbClr val="000000"/>
                </a:solidFill>
              </a:defRPr>
            </a:lvl1pPr>
          </a:lstStyle>
          <a:p>
            <a:r>
              <a:t>Transient Cre</a:t>
            </a:r>
          </a:p>
        </p:txBody>
      </p:sp>
      <p:pic>
        <p:nvPicPr>
          <p:cNvPr id="353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r="53529"/>
          <a:stretch>
            <a:fillRect/>
          </a:stretch>
        </p:blipFill>
        <p:spPr>
          <a:xfrm>
            <a:off x="6184900" y="7289800"/>
            <a:ext cx="10490200" cy="609600"/>
          </a:xfrm>
          <a:prstGeom prst="rect">
            <a:avLst/>
          </a:prstGeom>
          <a:ln w="3175">
            <a:miter lim="400000"/>
          </a:ln>
        </p:spPr>
      </p:pic>
      <p:sp>
        <p:nvSpPr>
          <p:cNvPr id="354" name="Expression of delivered DNA gene can be turned down or off by transient introduction of Cre protein."/>
          <p:cNvSpPr txBox="1"/>
          <p:nvPr/>
        </p:nvSpPr>
        <p:spPr>
          <a:xfrm>
            <a:off x="1495322" y="7950112"/>
            <a:ext cx="20882662" cy="266717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>
              <a:defRPr sz="3400" b="1">
                <a:solidFill>
                  <a:srgbClr val="000000"/>
                </a:solidFill>
              </a:defRPr>
            </a:pPr>
            <a:endParaRPr/>
          </a:p>
          <a:p>
            <a:pPr>
              <a:defRPr sz="3400" b="1">
                <a:solidFill>
                  <a:srgbClr val="000000"/>
                </a:solidFill>
              </a:defRPr>
            </a:pPr>
            <a:r>
              <a:t>Expression of delivered DNA gene can be turned down or off by transient introduction of Cre protein.</a:t>
            </a:r>
          </a:p>
          <a:p>
            <a:pPr marL="431800" indent="-431800">
              <a:buSzPct val="123000"/>
              <a:buChar char="•"/>
              <a:defRPr sz="3400" b="1">
                <a:solidFill>
                  <a:srgbClr val="000000"/>
                </a:solidFill>
              </a:defRPr>
            </a:pPr>
            <a:endParaRPr/>
          </a:p>
          <a:p>
            <a:pPr>
              <a:defRPr sz="34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5" name="Overcomes the transient nature of mRNA for gene delivery as long as wanted or needed.…"/>
          <p:cNvSpPr txBox="1"/>
          <p:nvPr/>
        </p:nvSpPr>
        <p:spPr>
          <a:xfrm>
            <a:off x="2622499" y="9404045"/>
            <a:ext cx="18169230" cy="108011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marL="431800" indent="-431800" algn="l">
              <a:buSzPct val="123000"/>
              <a:buChar char="•"/>
              <a:defRPr sz="3400">
                <a:solidFill>
                  <a:srgbClr val="000000"/>
                </a:solidFill>
              </a:defRPr>
            </a:pPr>
            <a:r>
              <a:t>Overcomes the transient nature of mRNA for gene delivery as long as wanted or needed.</a:t>
            </a:r>
          </a:p>
          <a:p>
            <a:pPr marL="431800" indent="-431800" algn="l">
              <a:buSzPct val="123000"/>
              <a:buChar char="•"/>
              <a:defRPr sz="3400">
                <a:solidFill>
                  <a:srgbClr val="000000"/>
                </a:solidFill>
              </a:defRPr>
            </a:pPr>
            <a:r>
              <a:t>Gene dose can be turned down for personalized medicine with lower doses of transient Cre</a:t>
            </a:r>
          </a:p>
        </p:txBody>
      </p:sp>
      <p:sp>
        <p:nvSpPr>
          <p:cNvPr id="356" name="Gene X Deleted"/>
          <p:cNvSpPr txBox="1"/>
          <p:nvPr/>
        </p:nvSpPr>
        <p:spPr>
          <a:xfrm>
            <a:off x="16767613" y="7219678"/>
            <a:ext cx="3193174" cy="5720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300" b="1">
                <a:solidFill>
                  <a:srgbClr val="000000"/>
                </a:solidFill>
              </a:defRPr>
            </a:lvl1pPr>
          </a:lstStyle>
          <a:p>
            <a:r>
              <a:t>Gene X Deleted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8143" y="2445695"/>
            <a:ext cx="6163657" cy="7212790"/>
          </a:xfrm>
          <a:prstGeom prst="rect">
            <a:avLst/>
          </a:prstGeom>
          <a:ln w="3175">
            <a:miter lim="400000"/>
          </a:ln>
        </p:spPr>
      </p:pic>
      <p:sp>
        <p:nvSpPr>
          <p:cNvPr id="359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360" name="Gene X Nanoparticle: Treatment for High Cholesterol and Lifespan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340805">
              <a:defRPr sz="6240" spc="-124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Gene X Nanoparticle: Treatment for High Cholesterol and Lifespan</a:t>
            </a:r>
          </a:p>
        </p:txBody>
      </p:sp>
      <p:sp>
        <p:nvSpPr>
          <p:cNvPr id="361" name="ETTA Biotechnology"/>
          <p:cNvSpPr txBox="1"/>
          <p:nvPr/>
        </p:nvSpPr>
        <p:spPr>
          <a:xfrm>
            <a:off x="21932900" y="11969044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sp>
        <p:nvSpPr>
          <p:cNvPr id="362" name="Gene X increased lifespan by 40% in transgenic mice, and Gene X protein delivery reduces cholesterol in mice.…"/>
          <p:cNvSpPr txBox="1"/>
          <p:nvPr/>
        </p:nvSpPr>
        <p:spPr>
          <a:xfrm>
            <a:off x="8089900" y="4331462"/>
            <a:ext cx="14884400" cy="622147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 sz="4000">
                <a:solidFill>
                  <a:srgbClr val="000000"/>
                </a:solidFill>
              </a:defRPr>
            </a:pPr>
            <a:r>
              <a:rPr b="1"/>
              <a:t>Gene X increased lifespan by 40%</a:t>
            </a:r>
            <a:r>
              <a:t> in transgenic mice, </a:t>
            </a:r>
            <a:r>
              <a:rPr b="1"/>
              <a:t>and Gene X protein delivery reduces cholesterol</a:t>
            </a:r>
            <a:r>
              <a:t> in mice.</a:t>
            </a:r>
            <a:endParaRPr b="1"/>
          </a:p>
          <a:p>
            <a:pPr algn="l">
              <a:defRPr sz="4000" b="1">
                <a:solidFill>
                  <a:srgbClr val="000000"/>
                </a:solidFill>
              </a:defRPr>
            </a:pPr>
            <a:endParaRPr b="1"/>
          </a:p>
          <a:p>
            <a:pPr algn="l">
              <a:defRPr sz="4000">
                <a:solidFill>
                  <a:srgbClr val="000000"/>
                </a:solidFill>
              </a:defRPr>
            </a:pPr>
            <a:endParaRPr b="1"/>
          </a:p>
          <a:p>
            <a:pPr algn="l">
              <a:defRPr sz="4000">
                <a:solidFill>
                  <a:srgbClr val="000000"/>
                </a:solidFill>
              </a:defRPr>
            </a:pPr>
            <a:r>
              <a:t>In humans, higher Gene X level is associated with</a:t>
            </a:r>
            <a:r>
              <a:rPr b="1"/>
              <a:t> lower LDL, higher HDL, lower body weight, lower blood pressure.</a:t>
            </a:r>
          </a:p>
          <a:p>
            <a:pPr algn="l">
              <a:defRPr sz="4000">
                <a:solidFill>
                  <a:srgbClr val="000000"/>
                </a:solidFill>
              </a:defRPr>
            </a:pPr>
            <a:endParaRPr b="1"/>
          </a:p>
          <a:p>
            <a:pPr algn="l">
              <a:defRPr sz="4000">
                <a:solidFill>
                  <a:srgbClr val="000000"/>
                </a:solidFill>
              </a:defRPr>
            </a:pPr>
            <a:endParaRPr b="1"/>
          </a:p>
          <a:p>
            <a:pPr algn="l">
              <a:defRPr sz="4000">
                <a:solidFill>
                  <a:srgbClr val="000000"/>
                </a:solidFill>
              </a:defRPr>
            </a:pPr>
            <a:r>
              <a:t>Gene X is delivered to the liver with nanoparticles, where it is secreted to the rest of the body.</a:t>
            </a:r>
          </a:p>
        </p:txBody>
      </p:sp>
      <p:sp>
        <p:nvSpPr>
          <p:cNvPr id="363" name="Gene X"/>
          <p:cNvSpPr txBox="1"/>
          <p:nvPr/>
        </p:nvSpPr>
        <p:spPr>
          <a:xfrm>
            <a:off x="1435100" y="9627617"/>
            <a:ext cx="4775200" cy="68376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 sz="4000" b="1">
                <a:solidFill>
                  <a:srgbClr val="000000"/>
                </a:solidFill>
              </a:defRPr>
            </a:lvl1pPr>
          </a:lstStyle>
          <a:p>
            <a:r>
              <a:t>Gene X</a:t>
            </a:r>
          </a:p>
        </p:txBody>
      </p:sp>
      <p:sp>
        <p:nvSpPr>
          <p:cNvPr id="364" name="High Cholesterol - $22.6 Billion per Year Market…"/>
          <p:cNvSpPr txBox="1"/>
          <p:nvPr/>
        </p:nvSpPr>
        <p:spPr>
          <a:xfrm>
            <a:off x="8089900" y="2154588"/>
            <a:ext cx="13512800" cy="145662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 sz="4500" b="1">
                <a:solidFill>
                  <a:srgbClr val="000000"/>
                </a:solidFill>
              </a:defRPr>
            </a:pPr>
            <a:r>
              <a:t>High Cholesterol - $22.6 Billion per Year Market</a:t>
            </a:r>
          </a:p>
          <a:p>
            <a:pPr algn="l">
              <a:defRPr sz="4500" b="1">
                <a:solidFill>
                  <a:srgbClr val="000000"/>
                </a:solidFill>
              </a:defRPr>
            </a:pPr>
            <a:r>
              <a:t>94,000,000 Million Patients in the US</a:t>
            </a:r>
          </a:p>
        </p:txBody>
      </p:sp>
      <p:sp>
        <p:nvSpPr>
          <p:cNvPr id="365" name="Rectangle"/>
          <p:cNvSpPr/>
          <p:nvPr/>
        </p:nvSpPr>
        <p:spPr>
          <a:xfrm>
            <a:off x="-33250" y="11392230"/>
            <a:ext cx="24450500" cy="2384691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66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36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370" name="ETTA Biotechnology"/>
          <p:cNvSpPr txBox="1"/>
          <p:nvPr/>
        </p:nvSpPr>
        <p:spPr>
          <a:xfrm>
            <a:off x="21932900" y="11969044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sp>
        <p:nvSpPr>
          <p:cNvPr id="371" name="Rectangle"/>
          <p:cNvSpPr/>
          <p:nvPr/>
        </p:nvSpPr>
        <p:spPr>
          <a:xfrm>
            <a:off x="-33250" y="11392230"/>
            <a:ext cx="24450500" cy="2384691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72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37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374" name="Gene X Analog Clinical Trial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Gene X Analog Clinical Trial</a:t>
            </a:r>
          </a:p>
        </p:txBody>
      </p:sp>
      <p:sp>
        <p:nvSpPr>
          <p:cNvPr id="375" name="In 1 to 3 weeks:…"/>
          <p:cNvSpPr txBox="1"/>
          <p:nvPr/>
        </p:nvSpPr>
        <p:spPr>
          <a:xfrm>
            <a:off x="792808" y="2235936"/>
            <a:ext cx="10756901" cy="704462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>
              <a:defRPr sz="4500" b="1">
                <a:solidFill>
                  <a:srgbClr val="000000"/>
                </a:solidFill>
              </a:defRPr>
            </a:pPr>
            <a:r>
              <a:t>In 1 to 3 weeks:</a:t>
            </a:r>
          </a:p>
          <a:p>
            <a:pPr>
              <a:defRPr sz="4500" b="1">
                <a:solidFill>
                  <a:srgbClr val="000000"/>
                </a:solidFill>
              </a:defRPr>
            </a:pPr>
            <a:endParaRPr/>
          </a:p>
          <a:p>
            <a:pPr>
              <a:defRPr sz="4500" b="1">
                <a:solidFill>
                  <a:srgbClr val="000000"/>
                </a:solidFill>
              </a:defRPr>
            </a:pPr>
            <a:r>
              <a:t>Total Cholesterol ↓17%</a:t>
            </a:r>
          </a:p>
          <a:p>
            <a:pPr>
              <a:defRPr sz="4500" b="1">
                <a:solidFill>
                  <a:srgbClr val="000000"/>
                </a:solidFill>
              </a:defRPr>
            </a:pPr>
            <a:endParaRPr/>
          </a:p>
          <a:p>
            <a:pPr>
              <a:defRPr sz="4500" b="1">
                <a:solidFill>
                  <a:srgbClr val="000000"/>
                </a:solidFill>
              </a:defRPr>
            </a:pPr>
            <a:r>
              <a:t>Triglycerides ↓36%</a:t>
            </a:r>
          </a:p>
          <a:p>
            <a:pPr>
              <a:defRPr sz="4500" b="1">
                <a:solidFill>
                  <a:srgbClr val="000000"/>
                </a:solidFill>
              </a:defRPr>
            </a:pPr>
            <a:endParaRPr/>
          </a:p>
          <a:p>
            <a:pPr>
              <a:defRPr sz="4500" b="1">
                <a:solidFill>
                  <a:srgbClr val="000000"/>
                </a:solidFill>
              </a:defRPr>
            </a:pPr>
            <a:r>
              <a:t>HDL ↑17%</a:t>
            </a:r>
          </a:p>
          <a:p>
            <a:pPr>
              <a:defRPr sz="4500" b="1">
                <a:solidFill>
                  <a:srgbClr val="000000"/>
                </a:solidFill>
              </a:defRPr>
            </a:pPr>
            <a:endParaRPr/>
          </a:p>
          <a:p>
            <a:pPr>
              <a:defRPr sz="4500" b="1">
                <a:solidFill>
                  <a:srgbClr val="000000"/>
                </a:solidFill>
              </a:defRPr>
            </a:pPr>
            <a:r>
              <a:t>LDL ↓25%</a:t>
            </a:r>
          </a:p>
        </p:txBody>
      </p:sp>
      <p:sp>
        <p:nvSpPr>
          <p:cNvPr id="376" name="These results indicate mRNA/DNA delivery of Gene X will also work well in human trials."/>
          <p:cNvSpPr txBox="1"/>
          <p:nvPr/>
        </p:nvSpPr>
        <p:spPr>
          <a:xfrm>
            <a:off x="1981200" y="9532111"/>
            <a:ext cx="19957796" cy="67157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>
              <a:defRPr sz="4000">
                <a:solidFill>
                  <a:srgbClr val="000000"/>
                </a:solidFill>
              </a:defRPr>
            </a:lvl1pPr>
          </a:lstStyle>
          <a:p>
            <a:r>
              <a:t>These results indicate mRNA/DNA delivery of Gene X will also work well in human trials.</a:t>
            </a:r>
          </a:p>
        </p:txBody>
      </p:sp>
      <p:pic>
        <p:nvPicPr>
          <p:cNvPr id="377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b="8665"/>
          <a:stretch>
            <a:fillRect/>
          </a:stretch>
        </p:blipFill>
        <p:spPr>
          <a:xfrm>
            <a:off x="11811000" y="2235200"/>
            <a:ext cx="9296400" cy="6096000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74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75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177" name="ETTA Makes the Most Powerful Aging Interventions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Makes the Most Powerful Aging Interventions</a:t>
            </a:r>
          </a:p>
        </p:txBody>
      </p:sp>
      <p:pic>
        <p:nvPicPr>
          <p:cNvPr id="17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5302" y="1541304"/>
            <a:ext cx="10972801" cy="9529790"/>
          </a:xfrm>
          <a:prstGeom prst="rect">
            <a:avLst/>
          </a:prstGeom>
          <a:ln w="3175">
            <a:miter lim="400000"/>
          </a:ln>
        </p:spPr>
      </p:pic>
      <p:sp>
        <p:nvSpPr>
          <p:cNvPr id="179" name="Kyle Brewer - ETTA Biotechnology"/>
          <p:cNvSpPr txBox="1"/>
          <p:nvPr/>
        </p:nvSpPr>
        <p:spPr>
          <a:xfrm>
            <a:off x="20869969" y="12828721"/>
            <a:ext cx="3247331" cy="50455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r" defTabSz="2438400">
              <a:lnSpc>
                <a:spcPct val="90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Kyle Brewer - ETTA Biotechnology</a:t>
            </a:r>
          </a:p>
        </p:txBody>
      </p:sp>
      <p:sp>
        <p:nvSpPr>
          <p:cNvPr id="180" name="Rectangle"/>
          <p:cNvSpPr/>
          <p:nvPr/>
        </p:nvSpPr>
        <p:spPr>
          <a:xfrm>
            <a:off x="2146300" y="1879600"/>
            <a:ext cx="1739900" cy="886460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1" name="Line"/>
          <p:cNvSpPr/>
          <p:nvPr/>
        </p:nvSpPr>
        <p:spPr>
          <a:xfrm flipH="1" flipV="1">
            <a:off x="4039438" y="2578099"/>
            <a:ext cx="2795047" cy="896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stealth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182" name="ETTA"/>
          <p:cNvSpPr txBox="1">
            <a:spLocks noGrp="1"/>
          </p:cNvSpPr>
          <p:nvPr>
            <p:ph type="body" sz="quarter" idx="1"/>
          </p:nvPr>
        </p:nvSpPr>
        <p:spPr>
          <a:xfrm>
            <a:off x="4588431" y="1952832"/>
            <a:ext cx="7010401" cy="2476501"/>
          </a:xfrm>
          <a:prstGeom prst="rect">
            <a:avLst/>
          </a:prstGeom>
        </p:spPr>
        <p:txBody>
          <a:bodyPr/>
          <a:lstStyle>
            <a:lvl1pPr marL="0" indent="0" algn="ctr" defTabSz="457200">
              <a:lnSpc>
                <a:spcPts val="8700"/>
              </a:lnSpc>
              <a:defRPr sz="7200" spc="0">
                <a:solidFill>
                  <a:srgbClr val="0079A5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ETTA</a:t>
            </a:r>
          </a:p>
        </p:txBody>
      </p:sp>
      <p:sp>
        <p:nvSpPr>
          <p:cNvPr id="183" name="1 year…"/>
          <p:cNvSpPr txBox="1"/>
          <p:nvPr/>
        </p:nvSpPr>
        <p:spPr>
          <a:xfrm>
            <a:off x="12762686" y="4192386"/>
            <a:ext cx="10941991" cy="200382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marL="533400" indent="-533400" algn="l">
              <a:buSzPct val="123000"/>
              <a:buChar char="•"/>
              <a:defRPr sz="4200" b="1">
                <a:solidFill>
                  <a:srgbClr val="000000"/>
                </a:solidFill>
              </a:defRPr>
            </a:pPr>
            <a:r>
              <a:t>1 year</a:t>
            </a:r>
          </a:p>
          <a:p>
            <a:pPr marL="533400" indent="-533400" algn="l">
              <a:buSzPct val="123000"/>
              <a:buChar char="•"/>
              <a:defRPr sz="4200" b="1">
                <a:solidFill>
                  <a:srgbClr val="000000"/>
                </a:solidFill>
              </a:defRPr>
            </a:pPr>
            <a:r>
              <a:t>40+ people dosed</a:t>
            </a:r>
          </a:p>
          <a:p>
            <a:pPr marL="533400" indent="-533400" algn="l">
              <a:buSzPct val="123000"/>
              <a:buChar char="•"/>
              <a:defRPr sz="4200" b="1">
                <a:solidFill>
                  <a:srgbClr val="000000"/>
                </a:solidFill>
              </a:defRPr>
            </a:pPr>
            <a:r>
              <a:t>90%+ efficacy in tests and case studies 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80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381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38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383" name="mRNA Is Still in the Medieval Period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mRNA Is Still in the Medieval Period</a:t>
            </a:r>
          </a:p>
        </p:txBody>
      </p:sp>
      <p:pic>
        <p:nvPicPr>
          <p:cNvPr id="38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06800" y="1536700"/>
            <a:ext cx="17758834" cy="9652000"/>
          </a:xfrm>
          <a:prstGeom prst="rect">
            <a:avLst/>
          </a:prstGeom>
          <a:ln w="3175">
            <a:miter lim="400000"/>
          </a:ln>
        </p:spPr>
      </p:pic>
      <p:pic>
        <p:nvPicPr>
          <p:cNvPr id="385" name="Line Line" descr="Line Line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311">
            <a:off x="4102938" y="9030241"/>
            <a:ext cx="12026900" cy="5080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Rectangle"/>
          <p:cNvSpPr/>
          <p:nvPr/>
        </p:nvSpPr>
        <p:spPr>
          <a:xfrm>
            <a:off x="-33250" y="11392230"/>
            <a:ext cx="24450500" cy="2384691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389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20727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390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39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392" name="Targeted Nanoparticles: mRNA/DNA Delivery Platform"/>
          <p:cNvSpPr txBox="1">
            <a:spLocks noGrp="1"/>
          </p:cNvSpPr>
          <p:nvPr>
            <p:ph type="title" idx="4294967295"/>
          </p:nvPr>
        </p:nvSpPr>
        <p:spPr>
          <a:xfrm>
            <a:off x="318112" y="311762"/>
            <a:ext cx="24450500" cy="1270001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7000" spc="-14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Targeted Nanoparticles: mRNA/DNA Delivery Platform</a:t>
            </a:r>
          </a:p>
        </p:txBody>
      </p:sp>
      <p:pic>
        <p:nvPicPr>
          <p:cNvPr id="39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90600" y="3647550"/>
            <a:ext cx="7924800" cy="5788550"/>
          </a:xfrm>
          <a:prstGeom prst="rect">
            <a:avLst/>
          </a:prstGeom>
          <a:ln w="3175">
            <a:miter lim="400000"/>
          </a:ln>
        </p:spPr>
      </p:pic>
      <p:sp>
        <p:nvSpPr>
          <p:cNvPr id="394" name="Screen 1014-1016 targeting molecules in vivo to determine cell and tissue specificity.…"/>
          <p:cNvSpPr txBox="1"/>
          <p:nvPr/>
        </p:nvSpPr>
        <p:spPr>
          <a:xfrm>
            <a:off x="8524493" y="4603960"/>
            <a:ext cx="14706601" cy="455888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2438400">
              <a:lnSpc>
                <a:spcPct val="90000"/>
              </a:lnSpc>
              <a:defRPr sz="4000">
                <a:solidFill>
                  <a:srgbClr val="000000"/>
                </a:solidFill>
              </a:defRPr>
            </a:pPr>
            <a:r>
              <a:t>Screen 10</a:t>
            </a:r>
            <a:r>
              <a:rPr baseline="31999"/>
              <a:t>14</a:t>
            </a:r>
            <a:r>
              <a:t>-10</a:t>
            </a:r>
            <a:r>
              <a:rPr sz="4100" baseline="31999"/>
              <a:t>16</a:t>
            </a:r>
            <a:r>
              <a:t> targeting molecules </a:t>
            </a:r>
            <a:r>
              <a:rPr i="1"/>
              <a:t>in vivo</a:t>
            </a:r>
            <a:r>
              <a:t> to determine cell and tissue specificity.</a:t>
            </a:r>
          </a:p>
          <a:p>
            <a:pPr algn="l" defTabSz="2438400">
              <a:lnSpc>
                <a:spcPct val="90000"/>
              </a:lnSpc>
              <a:defRPr sz="4000">
                <a:solidFill>
                  <a:srgbClr val="000000"/>
                </a:solidFill>
              </a:defRPr>
            </a:pPr>
            <a:endParaRPr/>
          </a:p>
          <a:p>
            <a:pPr algn="l" defTabSz="2438400">
              <a:lnSpc>
                <a:spcPct val="90000"/>
              </a:lnSpc>
              <a:defRPr sz="4000">
                <a:solidFill>
                  <a:srgbClr val="000000"/>
                </a:solidFill>
              </a:defRPr>
            </a:pPr>
            <a:endParaRPr/>
          </a:p>
          <a:p>
            <a:pPr algn="l" defTabSz="2438400">
              <a:lnSpc>
                <a:spcPct val="90000"/>
              </a:lnSpc>
              <a:defRPr sz="4000">
                <a:solidFill>
                  <a:srgbClr val="000000"/>
                </a:solidFill>
              </a:defRPr>
            </a:pPr>
            <a:r>
              <a:t>Goal: 200+ potential patents for targeted nanoparticles to every cell and tissue type.</a:t>
            </a:r>
          </a:p>
          <a:p>
            <a:pPr algn="l" defTabSz="2438400">
              <a:lnSpc>
                <a:spcPct val="90000"/>
              </a:lnSpc>
              <a:defRPr sz="40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5" name="Tapash Jay Sarkar et al, 2020 Nat Commun"/>
          <p:cNvSpPr txBox="1"/>
          <p:nvPr/>
        </p:nvSpPr>
        <p:spPr>
          <a:xfrm>
            <a:off x="20162837" y="13147823"/>
            <a:ext cx="4030664" cy="29815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r" defTabSz="2438400">
              <a:lnSpc>
                <a:spcPct val="90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Tapash Jay Sarkar et al, 2020 Nat Commun</a:t>
            </a:r>
          </a:p>
        </p:txBody>
      </p:sp>
      <p:pic>
        <p:nvPicPr>
          <p:cNvPr id="39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24600" y="2298700"/>
            <a:ext cx="3022600" cy="1745932"/>
          </a:xfrm>
          <a:prstGeom prst="rect">
            <a:avLst/>
          </a:prstGeom>
          <a:ln w="3175">
            <a:miter lim="400000"/>
          </a:ln>
        </p:spPr>
      </p:pic>
      <p:sp>
        <p:nvSpPr>
          <p:cNvPr id="397" name="Line"/>
          <p:cNvSpPr/>
          <p:nvPr/>
        </p:nvSpPr>
        <p:spPr>
          <a:xfrm flipH="1">
            <a:off x="5350627" y="3398083"/>
            <a:ext cx="1255774" cy="485067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stealth"/>
          </a:ln>
        </p:spPr>
        <p:txBody>
          <a:bodyPr lIns="38100" tIns="38100" rIns="38100" bIns="38100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Rectangle"/>
          <p:cNvSpPr/>
          <p:nvPr/>
        </p:nvSpPr>
        <p:spPr>
          <a:xfrm>
            <a:off x="-33250" y="11392230"/>
            <a:ext cx="24450500" cy="2384691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00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20727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401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40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403" name="mRNA Reprogramming Nanoparticle"/>
          <p:cNvSpPr txBox="1">
            <a:spLocks noGrp="1"/>
          </p:cNvSpPr>
          <p:nvPr>
            <p:ph type="title" idx="4294967295"/>
          </p:nvPr>
        </p:nvSpPr>
        <p:spPr>
          <a:xfrm>
            <a:off x="318112" y="311762"/>
            <a:ext cx="24450500" cy="1270001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7000" spc="-14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mRNA Reprogramming Nanoparticle</a:t>
            </a:r>
          </a:p>
        </p:txBody>
      </p:sp>
      <p:sp>
        <p:nvSpPr>
          <p:cNvPr id="404" name="Creating iPSCs to restore youthful cells compliments other therapies because it will make a stem cell niche to rejuvenate tissues.…"/>
          <p:cNvSpPr txBox="1"/>
          <p:nvPr/>
        </p:nvSpPr>
        <p:spPr>
          <a:xfrm>
            <a:off x="6888733" y="4597806"/>
            <a:ext cx="16751301" cy="292018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2438400">
              <a:lnSpc>
                <a:spcPct val="90000"/>
              </a:lnSpc>
              <a:defRPr sz="4000" b="1">
                <a:solidFill>
                  <a:srgbClr val="000000"/>
                </a:solidFill>
              </a:defRPr>
            </a:pPr>
            <a:r>
              <a:t>Creating iPSCs to restore youthful cells compliments other therapies because it will make a stem cell niche to rejuvenate tissues.</a:t>
            </a:r>
          </a:p>
          <a:p>
            <a:pPr algn="l" defTabSz="2438400">
              <a:lnSpc>
                <a:spcPct val="90000"/>
              </a:lnSpc>
              <a:defRPr sz="4000">
                <a:solidFill>
                  <a:srgbClr val="000000"/>
                </a:solidFill>
              </a:defRPr>
            </a:pPr>
            <a:endParaRPr/>
          </a:p>
          <a:p>
            <a:pPr algn="l" defTabSz="2438400">
              <a:lnSpc>
                <a:spcPct val="90000"/>
              </a:lnSpc>
              <a:defRPr sz="4000">
                <a:solidFill>
                  <a:srgbClr val="000000"/>
                </a:solidFill>
              </a:defRPr>
            </a:pPr>
            <a:r>
              <a:t> </a:t>
            </a:r>
          </a:p>
          <a:p>
            <a:pPr algn="l" defTabSz="2438400">
              <a:lnSpc>
                <a:spcPct val="90000"/>
              </a:lnSpc>
              <a:defRPr sz="4000">
                <a:solidFill>
                  <a:srgbClr val="000000"/>
                </a:solidFill>
              </a:defRPr>
            </a:pPr>
            <a:r>
              <a:t>Will deliver to specific cells and tissues with our targeting tech.</a:t>
            </a:r>
          </a:p>
        </p:txBody>
      </p:sp>
      <p:sp>
        <p:nvSpPr>
          <p:cNvPr id="405" name="Tapash Jay Sarkar et al, 2020 Nat Commun"/>
          <p:cNvSpPr txBox="1"/>
          <p:nvPr/>
        </p:nvSpPr>
        <p:spPr>
          <a:xfrm>
            <a:off x="20162837" y="13147823"/>
            <a:ext cx="4030664" cy="29815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r" defTabSz="2438400">
              <a:lnSpc>
                <a:spcPct val="90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Tapash Jay Sarkar et al, 2020 Nat Commun</a:t>
            </a:r>
          </a:p>
        </p:txBody>
      </p:sp>
      <p:sp>
        <p:nvSpPr>
          <p:cNvPr id="406" name="Improved Reprogramming"/>
          <p:cNvSpPr txBox="1"/>
          <p:nvPr/>
        </p:nvSpPr>
        <p:spPr>
          <a:xfrm>
            <a:off x="434593" y="9386317"/>
            <a:ext cx="6446013" cy="68376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defTabSz="2438400">
              <a:lnSpc>
                <a:spcPct val="90000"/>
              </a:lnSpc>
              <a:defRPr sz="4000" b="1">
                <a:solidFill>
                  <a:srgbClr val="000000"/>
                </a:solidFill>
              </a:defRPr>
            </a:lvl1pPr>
          </a:lstStyle>
          <a:p>
            <a:r>
              <a:t>Improved Reprogramming</a:t>
            </a:r>
          </a:p>
        </p:txBody>
      </p:sp>
      <p:pic>
        <p:nvPicPr>
          <p:cNvPr id="40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4400" y="3239935"/>
            <a:ext cx="5476875" cy="552450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10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411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4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413" name="1. Internally develop FDA approved therapies using our nanoparticle platform…"/>
          <p:cNvSpPr txBox="1"/>
          <p:nvPr/>
        </p:nvSpPr>
        <p:spPr>
          <a:xfrm>
            <a:off x="3447262" y="3375902"/>
            <a:ext cx="17265905" cy="45765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>
              <a:defRPr sz="3600">
                <a:solidFill>
                  <a:srgbClr val="000000"/>
                </a:solidFill>
              </a:defRPr>
            </a:pPr>
            <a:r>
              <a:t>1. Internally develop FDA approved therapies using our nanoparticle platform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2. Externally license targeted nanoparticles to mRNA and DNA delivery companies. </a:t>
            </a:r>
          </a:p>
          <a:p>
            <a:pPr algn="l">
              <a:defRPr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14" name="Revenue Model"/>
          <p:cNvSpPr txBox="1">
            <a:spLocks noGrp="1"/>
          </p:cNvSpPr>
          <p:nvPr>
            <p:ph type="title" idx="4294967295"/>
          </p:nvPr>
        </p:nvSpPr>
        <p:spPr>
          <a:xfrm>
            <a:off x="470512" y="311762"/>
            <a:ext cx="24450500" cy="1270001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7000" spc="-14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Revenue Model</a:t>
            </a:r>
          </a:p>
        </p:txBody>
      </p:sp>
      <p:pic>
        <p:nvPicPr>
          <p:cNvPr id="415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t="22836" b="29326"/>
          <a:stretch>
            <a:fillRect/>
          </a:stretch>
        </p:blipFill>
        <p:spPr>
          <a:xfrm>
            <a:off x="13474700" y="7962900"/>
            <a:ext cx="3318593" cy="1587501"/>
          </a:xfrm>
          <a:prstGeom prst="rect">
            <a:avLst/>
          </a:prstGeom>
          <a:ln w="3175">
            <a:miter lim="400000"/>
          </a:ln>
        </p:spPr>
      </p:pic>
      <p:pic>
        <p:nvPicPr>
          <p:cNvPr id="416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t="28070" b="26953"/>
          <a:stretch>
            <a:fillRect/>
          </a:stretch>
        </p:blipFill>
        <p:spPr>
          <a:xfrm>
            <a:off x="5003800" y="8295830"/>
            <a:ext cx="4203700" cy="987871"/>
          </a:xfrm>
          <a:prstGeom prst="rect">
            <a:avLst/>
          </a:prstGeom>
          <a:ln w="3175">
            <a:miter lim="400000"/>
          </a:ln>
        </p:spPr>
      </p:pic>
      <p:pic>
        <p:nvPicPr>
          <p:cNvPr id="417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t="26464" b="21010"/>
          <a:stretch>
            <a:fillRect/>
          </a:stretch>
        </p:blipFill>
        <p:spPr>
          <a:xfrm>
            <a:off x="9867900" y="4686299"/>
            <a:ext cx="3454742" cy="135890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Rectangle"/>
          <p:cNvSpPr/>
          <p:nvPr/>
        </p:nvSpPr>
        <p:spPr>
          <a:xfrm>
            <a:off x="-109450" y="114319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20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421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4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423" name="Immediate and Long-Term Strategy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7000" spc="-14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Immediate and Long-Term Strategy</a:t>
            </a:r>
          </a:p>
        </p:txBody>
      </p:sp>
      <p:sp>
        <p:nvSpPr>
          <p:cNvPr id="424" name="1. Deliver most effective current treatments targeting aging because aging causes &gt;90% of deaths from disease in…"/>
          <p:cNvSpPr txBox="1"/>
          <p:nvPr/>
        </p:nvSpPr>
        <p:spPr>
          <a:xfrm>
            <a:off x="259562" y="2036052"/>
            <a:ext cx="23972572" cy="75102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>
              <a:defRPr sz="3600">
                <a:solidFill>
                  <a:srgbClr val="000000"/>
                </a:solidFill>
              </a:defRPr>
            </a:pPr>
            <a:r>
              <a:t>1. Deliver most effective current treatments targeting aging because aging causes &gt;90% of deaths from disease in 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    the US (100x larger risk factor than typical drug targets).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2. Develop nanoparticle platform to target specific cells and tissues with mRNA and DNA for licensing and therapies.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3. Determine complementarity of our stand-alone therapies using machine learning (ML) models of aging for an 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    unmatchable suite of treatments.  </a:t>
            </a:r>
          </a:p>
        </p:txBody>
      </p:sp>
      <p:pic>
        <p:nvPicPr>
          <p:cNvPr id="42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28400" y="8712606"/>
            <a:ext cx="1771407" cy="2310994"/>
          </a:xfrm>
          <a:prstGeom prst="rect">
            <a:avLst/>
          </a:prstGeom>
          <a:ln w="3175">
            <a:miter lim="400000"/>
          </a:ln>
        </p:spPr>
      </p:pic>
      <p:pic>
        <p:nvPicPr>
          <p:cNvPr id="42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1188700" y="3303775"/>
            <a:ext cx="1905000" cy="1877825"/>
          </a:xfrm>
          <a:prstGeom prst="rect">
            <a:avLst/>
          </a:prstGeom>
          <a:ln w="3175">
            <a:miter lim="400000"/>
          </a:ln>
        </p:spPr>
      </p:pic>
      <p:pic>
        <p:nvPicPr>
          <p:cNvPr id="427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188700" y="6122835"/>
            <a:ext cx="1888578" cy="1905001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Rectangle"/>
          <p:cNvSpPr/>
          <p:nvPr/>
        </p:nvSpPr>
        <p:spPr>
          <a:xfrm>
            <a:off x="-33250" y="113430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430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39808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431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43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433" name="2019"/>
          <p:cNvSpPr txBox="1"/>
          <p:nvPr/>
        </p:nvSpPr>
        <p:spPr>
          <a:xfrm>
            <a:off x="-923844" y="5991085"/>
            <a:ext cx="918568" cy="45720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400" b="1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r>
              <a:t>2019</a:t>
            </a:r>
          </a:p>
        </p:txBody>
      </p:sp>
      <p:pic>
        <p:nvPicPr>
          <p:cNvPr id="43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2103" y="4542581"/>
            <a:ext cx="2736490" cy="2736490"/>
          </a:xfrm>
          <a:prstGeom prst="rect">
            <a:avLst/>
          </a:prstGeom>
          <a:ln w="3175">
            <a:miter lim="400000"/>
          </a:ln>
        </p:spPr>
      </p:pic>
      <p:pic>
        <p:nvPicPr>
          <p:cNvPr id="43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52103" y="1350036"/>
            <a:ext cx="2736490" cy="2736490"/>
          </a:xfrm>
          <a:prstGeom prst="rect">
            <a:avLst/>
          </a:prstGeom>
          <a:ln w="3175">
            <a:miter lim="400000"/>
          </a:ln>
        </p:spPr>
      </p:pic>
      <p:sp>
        <p:nvSpPr>
          <p:cNvPr id="436" name="Kyle Brewer, PhD"/>
          <p:cNvSpPr txBox="1"/>
          <p:nvPr/>
        </p:nvSpPr>
        <p:spPr>
          <a:xfrm>
            <a:off x="5710682" y="1704908"/>
            <a:ext cx="3860161" cy="548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3000">
                <a:solidFill>
                  <a:srgbClr val="656565"/>
                </a:solidFill>
              </a:defRPr>
            </a:lvl1pPr>
          </a:lstStyle>
          <a:p>
            <a:r>
              <a:t>Kyle Brewer, PhD</a:t>
            </a:r>
          </a:p>
        </p:txBody>
      </p:sp>
      <p:sp>
        <p:nvSpPr>
          <p:cNvPr id="437" name="Lulu Lorien, MSFA"/>
          <p:cNvSpPr txBox="1"/>
          <p:nvPr/>
        </p:nvSpPr>
        <p:spPr>
          <a:xfrm>
            <a:off x="5718725" y="4984568"/>
            <a:ext cx="3860161" cy="548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3000">
                <a:solidFill>
                  <a:srgbClr val="656565"/>
                </a:solidFill>
              </a:defRPr>
            </a:lvl1pPr>
          </a:lstStyle>
          <a:p>
            <a:r>
              <a:t>Lulu Lorien, MSFA</a:t>
            </a:r>
          </a:p>
        </p:txBody>
      </p:sp>
      <p:pic>
        <p:nvPicPr>
          <p:cNvPr id="438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54884" y="7785925"/>
            <a:ext cx="2730928" cy="2736491"/>
          </a:xfrm>
          <a:prstGeom prst="rect">
            <a:avLst/>
          </a:prstGeom>
          <a:ln w="3175">
            <a:miter lim="400000"/>
          </a:ln>
        </p:spPr>
      </p:pic>
      <p:sp>
        <p:nvSpPr>
          <p:cNvPr id="439" name="Biao Zhang, PhD"/>
          <p:cNvSpPr txBox="1"/>
          <p:nvPr/>
        </p:nvSpPr>
        <p:spPr>
          <a:xfrm>
            <a:off x="5748782" y="7899552"/>
            <a:ext cx="3860161" cy="548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3000">
                <a:solidFill>
                  <a:srgbClr val="656565"/>
                </a:solidFill>
              </a:defRPr>
            </a:lvl1pPr>
          </a:lstStyle>
          <a:p>
            <a:r>
              <a:t>Biao Zhang, PhD</a:t>
            </a:r>
          </a:p>
        </p:txBody>
      </p:sp>
      <p:sp>
        <p:nvSpPr>
          <p:cNvPr id="440" name="5 years experience in cosmeceutical and nanotechnology industries"/>
          <p:cNvSpPr txBox="1"/>
          <p:nvPr/>
        </p:nvSpPr>
        <p:spPr>
          <a:xfrm>
            <a:off x="3476482" y="5785828"/>
            <a:ext cx="8420101" cy="103035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457200">
              <a:lnSpc>
                <a:spcPts val="7500"/>
              </a:lnSpc>
              <a:defRPr sz="3000" b="1">
                <a:solidFill>
                  <a:srgbClr val="000000"/>
                </a:solidFill>
              </a:defRPr>
            </a:lvl1pPr>
          </a:lstStyle>
          <a:p>
            <a:pPr>
              <a:lnSpc>
                <a:spcPct val="100000"/>
              </a:lnSpc>
            </a:pPr>
            <a:r>
              <a:rPr dirty="0"/>
              <a:t>5 years experience in </a:t>
            </a:r>
            <a:r>
              <a:rPr dirty="0" err="1"/>
              <a:t>cosmeceutical</a:t>
            </a:r>
            <a:r>
              <a:rPr dirty="0"/>
              <a:t> and nanotechnology industries</a:t>
            </a:r>
          </a:p>
        </p:txBody>
      </p:sp>
      <p:sp>
        <p:nvSpPr>
          <p:cNvPr id="441" name="15 years experience with nanoparticles, including for drug delivery, mRNA delivery, DNA delivery, tissue targeting, and aging"/>
          <p:cNvSpPr txBox="1"/>
          <p:nvPr/>
        </p:nvSpPr>
        <p:spPr>
          <a:xfrm>
            <a:off x="3382220" y="2421495"/>
            <a:ext cx="8521701" cy="146193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457200">
              <a:lnSpc>
                <a:spcPts val="7500"/>
              </a:lnSpc>
              <a:defRPr sz="3000" b="1">
                <a:solidFill>
                  <a:srgbClr val="000000"/>
                </a:solidFill>
              </a:defRPr>
            </a:lvl1pPr>
          </a:lstStyle>
          <a:p>
            <a:pPr>
              <a:lnSpc>
                <a:spcPct val="100000"/>
              </a:lnSpc>
            </a:pPr>
            <a:r>
              <a:rPr dirty="0"/>
              <a:t>15 years experience with nanoparticles, including for drug delivery, mRNA delivery, DNA delivery, tissue targeting, and aging</a:t>
            </a:r>
          </a:p>
        </p:txBody>
      </p:sp>
      <p:sp>
        <p:nvSpPr>
          <p:cNvPr id="442" name="30 years experience as a serial entrepreneur in nanotechnology with multiple successful exits…"/>
          <p:cNvSpPr txBox="1"/>
          <p:nvPr/>
        </p:nvSpPr>
        <p:spPr>
          <a:xfrm>
            <a:off x="3385840" y="8864771"/>
            <a:ext cx="8597901" cy="176911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defTabSz="457200">
              <a:defRPr sz="3000" b="1">
                <a:solidFill>
                  <a:srgbClr val="000000"/>
                </a:solidFill>
              </a:defRPr>
            </a:pPr>
            <a:r>
              <a:rPr dirty="0"/>
              <a:t>30 years experience as a serial entrepreneur in nanotechnology with multiple successful exits</a:t>
            </a:r>
          </a:p>
          <a:p>
            <a:pPr marL="595597" lvl="1" indent="-244230" algn="l" defTabSz="457200">
              <a:buClr>
                <a:srgbClr val="2087AF"/>
              </a:buClr>
              <a:buSzPct val="123000"/>
              <a:buFont typeface="Helvetica"/>
              <a:buChar char="◦"/>
              <a:defRPr sz="2500">
                <a:solidFill>
                  <a:srgbClr val="000000"/>
                </a:solidFill>
              </a:defRPr>
            </a:pPr>
            <a:r>
              <a:rPr dirty="0"/>
              <a:t>Reflectivity, </a:t>
            </a:r>
            <a:r>
              <a:rPr dirty="0" err="1"/>
              <a:t>Inc</a:t>
            </a:r>
            <a:r>
              <a:rPr dirty="0"/>
              <a:t> acquired by Texas Instruments in 2008</a:t>
            </a:r>
          </a:p>
          <a:p>
            <a:pPr marL="595597" lvl="1" indent="-244230" algn="l" defTabSz="457200">
              <a:buClr>
                <a:srgbClr val="2087AF"/>
              </a:buClr>
              <a:buSzPct val="123000"/>
              <a:buFont typeface="Helvetica"/>
              <a:buChar char="◦"/>
              <a:defRPr sz="2500">
                <a:solidFill>
                  <a:srgbClr val="000000"/>
                </a:solidFill>
              </a:defRPr>
            </a:pPr>
            <a:r>
              <a:rPr dirty="0"/>
              <a:t>True Material acquired by </a:t>
            </a:r>
            <a:r>
              <a:rPr dirty="0" err="1"/>
              <a:t>Affymetrix</a:t>
            </a:r>
            <a:r>
              <a:rPr dirty="0"/>
              <a:t> in 2011</a:t>
            </a:r>
          </a:p>
        </p:txBody>
      </p:sp>
      <p:sp>
        <p:nvSpPr>
          <p:cNvPr id="443" name="Line"/>
          <p:cNvSpPr/>
          <p:nvPr/>
        </p:nvSpPr>
        <p:spPr>
          <a:xfrm flipH="1" flipV="1">
            <a:off x="12156599" y="1372850"/>
            <a:ext cx="5620" cy="9842499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444" name="Jean Chamcheu, PhD"/>
          <p:cNvSpPr txBox="1"/>
          <p:nvPr/>
        </p:nvSpPr>
        <p:spPr>
          <a:xfrm>
            <a:off x="14927135" y="5079464"/>
            <a:ext cx="3860161" cy="5481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3000">
                <a:solidFill>
                  <a:srgbClr val="656565"/>
                </a:solidFill>
              </a:defRPr>
            </a:lvl1pPr>
          </a:lstStyle>
          <a:p>
            <a:r>
              <a:t>Jean Chamcheu, PhD</a:t>
            </a:r>
          </a:p>
        </p:txBody>
      </p:sp>
      <p:sp>
        <p:nvSpPr>
          <p:cNvPr id="445" name="Khalid El Sayed, PhD"/>
          <p:cNvSpPr txBox="1"/>
          <p:nvPr/>
        </p:nvSpPr>
        <p:spPr>
          <a:xfrm>
            <a:off x="14924788" y="8212899"/>
            <a:ext cx="3860160" cy="548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3000">
                <a:solidFill>
                  <a:srgbClr val="656565"/>
                </a:solidFill>
              </a:defRPr>
            </a:lvl1pPr>
          </a:lstStyle>
          <a:p>
            <a:r>
              <a:t>Khalid El Sayed, PhD</a:t>
            </a:r>
          </a:p>
        </p:txBody>
      </p:sp>
      <p:sp>
        <p:nvSpPr>
          <p:cNvPr id="446" name="Professor - U. of Louisiana Monroe…"/>
          <p:cNvSpPr txBox="1"/>
          <p:nvPr/>
        </p:nvSpPr>
        <p:spPr>
          <a:xfrm>
            <a:off x="12386520" y="9180671"/>
            <a:ext cx="8585201" cy="10180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defTabSz="457200">
              <a:defRPr sz="3000" b="1">
                <a:solidFill>
                  <a:srgbClr val="000000"/>
                </a:solidFill>
              </a:defRPr>
            </a:pPr>
            <a:r>
              <a:t>Professor - U. of Louisiana Monroe</a:t>
            </a:r>
          </a:p>
          <a:p>
            <a:pPr defTabSz="457200">
              <a:defRPr sz="3000">
                <a:solidFill>
                  <a:srgbClr val="000000"/>
                </a:solidFill>
              </a:defRPr>
            </a:pPr>
            <a:r>
              <a:t>Pharmacology of Fisetin</a:t>
            </a:r>
          </a:p>
        </p:txBody>
      </p:sp>
      <p:sp>
        <p:nvSpPr>
          <p:cNvPr id="447" name="Assistant Professor - U. of Louisiana Monroe…"/>
          <p:cNvSpPr txBox="1"/>
          <p:nvPr/>
        </p:nvSpPr>
        <p:spPr>
          <a:xfrm>
            <a:off x="12400349" y="5758914"/>
            <a:ext cx="8585201" cy="101803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defTabSz="457200">
              <a:defRPr sz="3000" b="1">
                <a:solidFill>
                  <a:srgbClr val="000000"/>
                </a:solidFill>
              </a:defRPr>
            </a:pPr>
            <a:r>
              <a:t>Assistant Professor - U. of Louisiana Monroe</a:t>
            </a:r>
          </a:p>
          <a:p>
            <a:pPr defTabSz="457200">
              <a:defRPr sz="3000">
                <a:solidFill>
                  <a:srgbClr val="000000"/>
                </a:solidFill>
              </a:defRPr>
            </a:pPr>
            <a:r>
              <a:t>Dermatology of Fisetin Topicals</a:t>
            </a:r>
          </a:p>
        </p:txBody>
      </p:sp>
      <p:pic>
        <p:nvPicPr>
          <p:cNvPr id="448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18048" r="29618"/>
          <a:stretch>
            <a:fillRect/>
          </a:stretch>
        </p:blipFill>
        <p:spPr>
          <a:xfrm>
            <a:off x="21240750" y="4705830"/>
            <a:ext cx="2743201" cy="2743202"/>
          </a:xfrm>
          <a:prstGeom prst="rect">
            <a:avLst/>
          </a:prstGeom>
          <a:ln w="3175">
            <a:miter lim="400000"/>
          </a:ln>
        </p:spPr>
      </p:pic>
      <p:pic>
        <p:nvPicPr>
          <p:cNvPr id="449" name="Image" descr="Image"/>
          <p:cNvPicPr>
            <a:picLocks noChangeAspect="1"/>
          </p:cNvPicPr>
          <p:nvPr/>
        </p:nvPicPr>
        <p:blipFill>
          <a:blip r:embed="rId7">
            <a:extLst/>
          </a:blip>
          <a:srcRect l="70855" t="7129" r="8286" b="60462"/>
          <a:stretch>
            <a:fillRect/>
          </a:stretch>
        </p:blipFill>
        <p:spPr>
          <a:xfrm>
            <a:off x="21252776" y="7887661"/>
            <a:ext cx="2743201" cy="2743201"/>
          </a:xfrm>
          <a:prstGeom prst="rect">
            <a:avLst/>
          </a:prstGeom>
          <a:ln w="3175">
            <a:miter lim="400000"/>
          </a:ln>
        </p:spPr>
      </p:pic>
      <p:sp>
        <p:nvSpPr>
          <p:cNvPr id="450" name="Matt Yousefzadeh, PhD"/>
          <p:cNvSpPr txBox="1"/>
          <p:nvPr/>
        </p:nvSpPr>
        <p:spPr>
          <a:xfrm>
            <a:off x="14840540" y="1879424"/>
            <a:ext cx="4394201" cy="548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3000">
                <a:solidFill>
                  <a:srgbClr val="656565"/>
                </a:solidFill>
              </a:defRPr>
            </a:lvl1pPr>
          </a:lstStyle>
          <a:p>
            <a:r>
              <a:t>Matt Yousefzadeh, PhD</a:t>
            </a:r>
          </a:p>
        </p:txBody>
      </p:sp>
      <p:sp>
        <p:nvSpPr>
          <p:cNvPr id="451" name="Assistant Professor - U. of Minnesota…"/>
          <p:cNvSpPr txBox="1"/>
          <p:nvPr/>
        </p:nvSpPr>
        <p:spPr>
          <a:xfrm>
            <a:off x="12643440" y="2400124"/>
            <a:ext cx="8585201" cy="15133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defTabSz="457200">
              <a:defRPr sz="3000" b="1">
                <a:solidFill>
                  <a:srgbClr val="000000"/>
                </a:solidFill>
              </a:defRPr>
            </a:pPr>
            <a:r>
              <a:rPr dirty="0"/>
              <a:t>Assistant Professor - U. of Minnesota</a:t>
            </a:r>
          </a:p>
          <a:p>
            <a:pPr defTabSz="457200">
              <a:defRPr sz="3000">
                <a:solidFill>
                  <a:srgbClr val="000000"/>
                </a:solidFill>
              </a:defRPr>
            </a:pPr>
            <a:r>
              <a:rPr dirty="0"/>
              <a:t>Discovered Fisetin is a </a:t>
            </a:r>
            <a:r>
              <a:rPr dirty="0" err="1"/>
              <a:t>Senotherapeutic</a:t>
            </a:r>
            <a:r>
              <a:rPr dirty="0"/>
              <a:t> </a:t>
            </a:r>
          </a:p>
          <a:p>
            <a:pPr defTabSz="457200">
              <a:defRPr sz="3000">
                <a:solidFill>
                  <a:srgbClr val="000000"/>
                </a:solidFill>
              </a:defRPr>
            </a:pPr>
            <a:r>
              <a:rPr dirty="0"/>
              <a:t>and Extends Lifespan</a:t>
            </a:r>
          </a:p>
        </p:txBody>
      </p:sp>
      <p:sp>
        <p:nvSpPr>
          <p:cNvPr id="452" name="Team"/>
          <p:cNvSpPr txBox="1">
            <a:spLocks noGrp="1"/>
          </p:cNvSpPr>
          <p:nvPr>
            <p:ph type="title" idx="4294967295"/>
          </p:nvPr>
        </p:nvSpPr>
        <p:spPr>
          <a:xfrm>
            <a:off x="443008" y="2015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7000" spc="-14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Team</a:t>
            </a:r>
          </a:p>
        </p:txBody>
      </p:sp>
      <p:pic>
        <p:nvPicPr>
          <p:cNvPr id="453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21234400" y="1460500"/>
            <a:ext cx="2743200" cy="2743200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87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28259"/>
            <a:ext cx="392419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456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4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458" name="Kyle Brewer…"/>
          <p:cNvSpPr txBox="1"/>
          <p:nvPr/>
        </p:nvSpPr>
        <p:spPr>
          <a:xfrm>
            <a:off x="8403624" y="5337044"/>
            <a:ext cx="6891021" cy="234716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2438400">
              <a:lnSpc>
                <a:spcPct val="90000"/>
              </a:lnSpc>
              <a:defRPr sz="4000">
                <a:solidFill>
                  <a:srgbClr val="FFFFFF"/>
                </a:solidFill>
              </a:defRPr>
            </a:pPr>
            <a:r>
              <a:t>Kyle Brewer</a:t>
            </a:r>
          </a:p>
          <a:p>
            <a:pPr defTabSz="2438400">
              <a:lnSpc>
                <a:spcPct val="90000"/>
              </a:lnSpc>
              <a:defRPr sz="4000">
                <a:solidFill>
                  <a:srgbClr val="FFFFFF"/>
                </a:solidFill>
              </a:defRPr>
            </a:pPr>
            <a:r>
              <a:t>ETTA Biotechnology</a:t>
            </a:r>
          </a:p>
          <a:p>
            <a:pPr defTabSz="2438400">
              <a:lnSpc>
                <a:spcPct val="90000"/>
              </a:lnSpc>
              <a:defRPr sz="4000">
                <a:solidFill>
                  <a:srgbClr val="FFFFFF"/>
                </a:solidFill>
              </a:defRPr>
            </a:pPr>
            <a:r>
              <a:t>M: +1.704.806.6760</a:t>
            </a:r>
          </a:p>
          <a:p>
            <a:pPr defTabSz="2438400">
              <a:lnSpc>
                <a:spcPct val="90000"/>
              </a:lnSpc>
              <a:defRPr sz="4000">
                <a:solidFill>
                  <a:srgbClr val="FFFFFF"/>
                </a:solidFill>
              </a:defRPr>
            </a:pPr>
            <a:r>
              <a:t>  </a:t>
            </a:r>
            <a:r>
              <a:rPr u="sng">
                <a:hlinkClick r:id="rId3"/>
              </a:rPr>
              <a:t>kyle@ettabiotechnology.com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ectangle"/>
          <p:cNvSpPr/>
          <p:nvPr/>
        </p:nvSpPr>
        <p:spPr>
          <a:xfrm>
            <a:off x="9105900" y="939800"/>
            <a:ext cx="6108700" cy="4394200"/>
          </a:xfrm>
          <a:prstGeom prst="rect">
            <a:avLst/>
          </a:prstGeom>
          <a:solidFill>
            <a:srgbClr val="0091CE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6" name="Rectangle"/>
          <p:cNvSpPr/>
          <p:nvPr/>
        </p:nvSpPr>
        <p:spPr>
          <a:xfrm>
            <a:off x="16675100" y="939800"/>
            <a:ext cx="6108700" cy="4394200"/>
          </a:xfrm>
          <a:prstGeom prst="rect">
            <a:avLst/>
          </a:prstGeom>
          <a:solidFill>
            <a:srgbClr val="0091CE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7" name="Rectangle"/>
          <p:cNvSpPr/>
          <p:nvPr/>
        </p:nvSpPr>
        <p:spPr>
          <a:xfrm>
            <a:off x="1562100" y="939800"/>
            <a:ext cx="6108700" cy="4445000"/>
          </a:xfrm>
          <a:prstGeom prst="rect">
            <a:avLst/>
          </a:prstGeom>
          <a:solidFill>
            <a:srgbClr val="0091CE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8" name="Rectangle"/>
          <p:cNvSpPr/>
          <p:nvPr/>
        </p:nvSpPr>
        <p:spPr>
          <a:xfrm>
            <a:off x="9131300" y="965200"/>
            <a:ext cx="6057900" cy="961390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89" name="Rectangle"/>
          <p:cNvSpPr/>
          <p:nvPr/>
        </p:nvSpPr>
        <p:spPr>
          <a:xfrm>
            <a:off x="16700500" y="965200"/>
            <a:ext cx="6057900" cy="961390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0" name="Rectangle"/>
          <p:cNvSpPr/>
          <p:nvPr/>
        </p:nvSpPr>
        <p:spPr>
          <a:xfrm>
            <a:off x="1587500" y="965200"/>
            <a:ext cx="6057900" cy="9613900"/>
          </a:xfrm>
          <a:prstGeom prst="rect">
            <a:avLst/>
          </a:prstGeom>
          <a:ln w="50800">
            <a:solidFill>
              <a:srgbClr val="000000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1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2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93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19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195" name="100×…"/>
          <p:cNvSpPr txBox="1"/>
          <p:nvPr/>
        </p:nvSpPr>
        <p:spPr>
          <a:xfrm>
            <a:off x="1770595" y="1212762"/>
            <a:ext cx="5676901" cy="483887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>
              <a:defRPr sz="14000" b="1">
                <a:solidFill>
                  <a:srgbClr val="000000"/>
                </a:solidFill>
              </a:defRPr>
            </a:pPr>
            <a:r>
              <a:t>100× </a:t>
            </a:r>
          </a:p>
          <a:p>
            <a:pPr>
              <a:defRPr sz="3400" b="1">
                <a:solidFill>
                  <a:srgbClr val="000000"/>
                </a:solidFill>
              </a:defRPr>
            </a:pPr>
            <a:r>
              <a:t>Larger effect size over traditional approaches by targeting aging.</a:t>
            </a:r>
          </a:p>
          <a:p>
            <a:pPr>
              <a:defRPr sz="3400"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6" name="1 Day to…"/>
          <p:cNvSpPr txBox="1"/>
          <p:nvPr/>
        </p:nvSpPr>
        <p:spPr>
          <a:xfrm>
            <a:off x="16878300" y="1295095"/>
            <a:ext cx="5676900" cy="624901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>
              <a:defRPr sz="10000" b="1">
                <a:solidFill>
                  <a:srgbClr val="000000"/>
                </a:solidFill>
              </a:defRPr>
            </a:pPr>
            <a:r>
              <a:t>1 Day to </a:t>
            </a:r>
          </a:p>
          <a:p>
            <a:pPr>
              <a:defRPr sz="8000">
                <a:solidFill>
                  <a:srgbClr val="000000"/>
                </a:solidFill>
              </a:defRPr>
            </a:pPr>
            <a:r>
              <a:rPr sz="10000" b="1"/>
              <a:t>10 Year</a:t>
            </a:r>
            <a:r>
              <a:t> </a:t>
            </a:r>
          </a:p>
          <a:p>
            <a:pPr>
              <a:defRPr sz="3400" b="1">
                <a:solidFill>
                  <a:srgbClr val="000000"/>
                </a:solidFill>
              </a:defRPr>
            </a:pPr>
            <a:r>
              <a:t>Gene Therapy Platform</a:t>
            </a:r>
          </a:p>
          <a:p>
            <a:pPr>
              <a:defRPr sz="3400">
                <a:solidFill>
                  <a:srgbClr val="000000"/>
                </a:solidFill>
              </a:defRPr>
            </a:pPr>
            <a:endParaRPr/>
          </a:p>
          <a:p>
            <a:pPr>
              <a:defRPr sz="3400">
                <a:solidFill>
                  <a:srgbClr val="000000"/>
                </a:solidFill>
              </a:defRPr>
            </a:pPr>
            <a:r>
              <a:t>The versatility of mRNA </a:t>
            </a:r>
          </a:p>
          <a:p>
            <a:pPr>
              <a:defRPr sz="3400">
                <a:solidFill>
                  <a:srgbClr val="000000"/>
                </a:solidFill>
              </a:defRPr>
            </a:pPr>
            <a:r>
              <a:t>without the transience.</a:t>
            </a:r>
          </a:p>
          <a:p>
            <a:pPr>
              <a:defRPr sz="34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7" name="200+ Cell Types…"/>
          <p:cNvSpPr txBox="1"/>
          <p:nvPr/>
        </p:nvSpPr>
        <p:spPr>
          <a:xfrm>
            <a:off x="9321800" y="1295095"/>
            <a:ext cx="5676900" cy="624901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>
              <a:defRPr sz="10000" b="1">
                <a:solidFill>
                  <a:srgbClr val="000000"/>
                </a:solidFill>
              </a:defRPr>
            </a:pPr>
            <a:r>
              <a:t>200+ Cell Types</a:t>
            </a:r>
          </a:p>
          <a:p>
            <a:pPr>
              <a:defRPr sz="3400" b="1">
                <a:solidFill>
                  <a:srgbClr val="000000"/>
                </a:solidFill>
              </a:defRPr>
            </a:pPr>
            <a:r>
              <a:t>Nanoparticle Platform</a:t>
            </a:r>
          </a:p>
          <a:p>
            <a:pPr>
              <a:defRPr sz="3400">
                <a:solidFill>
                  <a:srgbClr val="000000"/>
                </a:solidFill>
              </a:defRPr>
            </a:pPr>
            <a:endParaRPr/>
          </a:p>
          <a:p>
            <a:pPr>
              <a:defRPr sz="3400">
                <a:solidFill>
                  <a:srgbClr val="000000"/>
                </a:solidFill>
              </a:defRPr>
            </a:pPr>
            <a:r>
              <a:t>Developing the ability to target all cells, not just a few.</a:t>
            </a:r>
          </a:p>
          <a:p>
            <a:pPr>
              <a:defRPr sz="3400"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19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33600" y="5684561"/>
            <a:ext cx="4950078" cy="4622801"/>
          </a:xfrm>
          <a:prstGeom prst="rect">
            <a:avLst/>
          </a:prstGeom>
          <a:ln w="3175">
            <a:miter lim="400000"/>
          </a:ln>
        </p:spPr>
      </p:pic>
      <p:sp>
        <p:nvSpPr>
          <p:cNvPr id="199" name="Aging"/>
          <p:cNvSpPr txBox="1"/>
          <p:nvPr/>
        </p:nvSpPr>
        <p:spPr>
          <a:xfrm>
            <a:off x="4717237" y="6371997"/>
            <a:ext cx="649326" cy="31160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1600" b="1">
                <a:solidFill>
                  <a:srgbClr val="000000"/>
                </a:solidFill>
              </a:defRPr>
            </a:lvl1pPr>
          </a:lstStyle>
          <a:p>
            <a:r>
              <a:t>Aging</a:t>
            </a:r>
          </a:p>
        </p:txBody>
      </p:sp>
      <p:sp>
        <p:nvSpPr>
          <p:cNvPr id="200" name="High…"/>
          <p:cNvSpPr txBox="1"/>
          <p:nvPr/>
        </p:nvSpPr>
        <p:spPr>
          <a:xfrm>
            <a:off x="5469382" y="9083447"/>
            <a:ext cx="1202437" cy="55290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>
              <a:defRPr sz="1600" b="1">
                <a:solidFill>
                  <a:srgbClr val="000000"/>
                </a:solidFill>
              </a:defRPr>
            </a:pPr>
            <a:r>
              <a:t>High</a:t>
            </a:r>
          </a:p>
          <a:p>
            <a:pPr algn="l">
              <a:defRPr sz="1600" b="1">
                <a:solidFill>
                  <a:srgbClr val="000000"/>
                </a:solidFill>
              </a:defRPr>
            </a:pPr>
            <a:r>
              <a:t>Cholesterol</a:t>
            </a:r>
          </a:p>
        </p:txBody>
      </p:sp>
      <p:pic>
        <p:nvPicPr>
          <p:cNvPr id="201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795000" y="7064292"/>
            <a:ext cx="3034315" cy="3060701"/>
          </a:xfrm>
          <a:prstGeom prst="rect">
            <a:avLst/>
          </a:prstGeom>
          <a:ln w="3175">
            <a:miter lim="400000"/>
          </a:ln>
        </p:spPr>
      </p:pic>
      <p:pic>
        <p:nvPicPr>
          <p:cNvPr id="202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l="64828" t="12239"/>
          <a:stretch>
            <a:fillRect/>
          </a:stretch>
        </p:blipFill>
        <p:spPr>
          <a:xfrm>
            <a:off x="17894300" y="6930641"/>
            <a:ext cx="3683000" cy="3190672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5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206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20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208" name="Founder: Kyle Brewer"/>
          <p:cNvSpPr txBox="1">
            <a:spLocks noGrp="1"/>
          </p:cNvSpPr>
          <p:nvPr>
            <p:ph type="title" idx="4294967295"/>
          </p:nvPr>
        </p:nvSpPr>
        <p:spPr>
          <a:xfrm>
            <a:off x="493808" y="4174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Founder: Kyle Brewer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5903" y="3242336"/>
            <a:ext cx="5537201" cy="5537201"/>
          </a:xfrm>
          <a:prstGeom prst="rect">
            <a:avLst/>
          </a:prstGeom>
          <a:ln w="3175">
            <a:miter lim="400000"/>
          </a:ln>
        </p:spPr>
      </p:pic>
      <p:sp>
        <p:nvSpPr>
          <p:cNvPr id="210" name="Designed and developed &gt;100 preclinical mRNA and DNA therapies.…"/>
          <p:cNvSpPr txBox="1"/>
          <p:nvPr/>
        </p:nvSpPr>
        <p:spPr>
          <a:xfrm>
            <a:off x="6177762" y="3428912"/>
            <a:ext cx="17419194" cy="617237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marL="431800" indent="-431800" algn="l">
              <a:buSzPct val="123000"/>
              <a:buChar char="•"/>
              <a:defRPr sz="3400">
                <a:solidFill>
                  <a:srgbClr val="000000"/>
                </a:solidFill>
              </a:defRPr>
            </a:pPr>
            <a:r>
              <a:t>Designed and developed &gt;100 preclinical mRNA and DNA therapies.</a:t>
            </a:r>
          </a:p>
          <a:p>
            <a:pPr algn="l">
              <a:defRPr sz="3400">
                <a:solidFill>
                  <a:srgbClr val="000000"/>
                </a:solidFill>
              </a:defRPr>
            </a:pPr>
            <a:endParaRPr/>
          </a:p>
          <a:p>
            <a:pPr algn="l">
              <a:defRPr sz="3400">
                <a:solidFill>
                  <a:srgbClr val="000000"/>
                </a:solidFill>
              </a:defRPr>
            </a:pPr>
            <a:endParaRPr/>
          </a:p>
          <a:p>
            <a:pPr marL="431800" indent="-431800" algn="l">
              <a:buSzPct val="123000"/>
              <a:buChar char="•"/>
              <a:defRPr sz="3400">
                <a:solidFill>
                  <a:srgbClr val="000000"/>
                </a:solidFill>
              </a:defRPr>
            </a:pPr>
            <a:r>
              <a:t>Second scientist at Rejuvenation Technologies, a Stanford mRNA startup.</a:t>
            </a:r>
          </a:p>
          <a:p>
            <a:pPr marL="431800" indent="-431800" algn="l">
              <a:buSzPct val="123000"/>
              <a:buChar char="•"/>
              <a:defRPr sz="3400">
                <a:solidFill>
                  <a:srgbClr val="000000"/>
                </a:solidFill>
              </a:defRPr>
            </a:pPr>
            <a:endParaRPr/>
          </a:p>
          <a:p>
            <a:pPr marL="431800" indent="-431800" algn="l">
              <a:buSzPct val="123000"/>
              <a:buChar char="•"/>
              <a:defRPr sz="3400">
                <a:solidFill>
                  <a:srgbClr val="000000"/>
                </a:solidFill>
              </a:defRPr>
            </a:pPr>
            <a:endParaRPr/>
          </a:p>
          <a:p>
            <a:pPr marL="431800" indent="-431800" algn="l">
              <a:buSzPct val="123000"/>
              <a:buChar char="•"/>
              <a:defRPr sz="3400">
                <a:solidFill>
                  <a:srgbClr val="000000"/>
                </a:solidFill>
              </a:defRPr>
            </a:pPr>
            <a:r>
              <a:t>Postdoc at Stanford in the Wyss-Coray lab (young blood factors for brain rejuvenation).</a:t>
            </a:r>
          </a:p>
          <a:p>
            <a:pPr algn="l">
              <a:defRPr sz="3400">
                <a:solidFill>
                  <a:srgbClr val="000000"/>
                </a:solidFill>
              </a:defRPr>
            </a:pPr>
            <a:endParaRPr/>
          </a:p>
          <a:p>
            <a:pPr algn="l">
              <a:defRPr sz="3400">
                <a:solidFill>
                  <a:srgbClr val="000000"/>
                </a:solidFill>
              </a:defRPr>
            </a:pPr>
            <a:endParaRPr/>
          </a:p>
          <a:p>
            <a:pPr marL="431800" indent="-431800" algn="l">
              <a:buSzPct val="123000"/>
              <a:buChar char="•"/>
              <a:defRPr sz="3400">
                <a:solidFill>
                  <a:srgbClr val="000000"/>
                </a:solidFill>
              </a:defRPr>
            </a:pPr>
            <a:r>
              <a:t>2 patents filed for ETTA Biotechnology (oral and topical fisetin nanoparticles).</a:t>
            </a:r>
          </a:p>
          <a:p>
            <a:pPr marL="431800" indent="-431800" algn="l">
              <a:buSzPct val="123000"/>
              <a:buChar char="•"/>
              <a:defRPr sz="3400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3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14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21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216" name="ETTA's Nanoparticle Platform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ETTA's Nanoparticle Platform</a:t>
            </a:r>
          </a:p>
        </p:txBody>
      </p:sp>
      <p:pic>
        <p:nvPicPr>
          <p:cNvPr id="21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45314" y="1538596"/>
            <a:ext cx="15011401" cy="9503972"/>
          </a:xfrm>
          <a:prstGeom prst="rect">
            <a:avLst/>
          </a:prstGeom>
          <a:ln w="3175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0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21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2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223" name="Our Nanoparticles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Our Nanoparticles</a:t>
            </a:r>
          </a:p>
        </p:txBody>
      </p:sp>
      <p:pic>
        <p:nvPicPr>
          <p:cNvPr id="224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b="21739"/>
          <a:stretch>
            <a:fillRect/>
          </a:stretch>
        </p:blipFill>
        <p:spPr>
          <a:xfrm>
            <a:off x="1010819" y="2488520"/>
            <a:ext cx="3517704" cy="2937887"/>
          </a:xfrm>
          <a:prstGeom prst="rect">
            <a:avLst/>
          </a:prstGeom>
          <a:ln w="3175">
            <a:miter lim="400000"/>
          </a:ln>
        </p:spPr>
      </p:pic>
      <p:sp>
        <p:nvSpPr>
          <p:cNvPr id="225" name="ET-003"/>
          <p:cNvSpPr txBox="1"/>
          <p:nvPr/>
        </p:nvSpPr>
        <p:spPr>
          <a:xfrm>
            <a:off x="2015388" y="9924389"/>
            <a:ext cx="1354024" cy="5474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ET-003</a:t>
            </a:r>
          </a:p>
        </p:txBody>
      </p:sp>
      <p:pic>
        <p:nvPicPr>
          <p:cNvPr id="226" name="Image" descr="Image"/>
          <p:cNvPicPr>
            <a:picLocks noChangeAspect="1"/>
          </p:cNvPicPr>
          <p:nvPr/>
        </p:nvPicPr>
        <p:blipFill>
          <a:blip r:embed="rId4">
            <a:extLst/>
          </a:blip>
          <a:srcRect l="68253" b="18870"/>
          <a:stretch>
            <a:fillRect/>
          </a:stretch>
        </p:blipFill>
        <p:spPr>
          <a:xfrm>
            <a:off x="13220700" y="2369632"/>
            <a:ext cx="3098800" cy="3005550"/>
          </a:xfrm>
          <a:prstGeom prst="rect">
            <a:avLst/>
          </a:prstGeom>
          <a:ln w="3175">
            <a:miter lim="400000"/>
          </a:ln>
        </p:spPr>
      </p:pic>
      <p:pic>
        <p:nvPicPr>
          <p:cNvPr id="227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322300" y="6935635"/>
            <a:ext cx="2845457" cy="2870201"/>
          </a:xfrm>
          <a:prstGeom prst="rect">
            <a:avLst/>
          </a:prstGeom>
          <a:ln w="3175">
            <a:miter lim="400000"/>
          </a:ln>
        </p:spPr>
      </p:pic>
      <p:sp>
        <p:nvSpPr>
          <p:cNvPr id="228" name="ET-001"/>
          <p:cNvSpPr txBox="1"/>
          <p:nvPr/>
        </p:nvSpPr>
        <p:spPr>
          <a:xfrm>
            <a:off x="2015388" y="5441289"/>
            <a:ext cx="1354024" cy="5474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ET-001</a:t>
            </a:r>
          </a:p>
        </p:txBody>
      </p:sp>
      <p:sp>
        <p:nvSpPr>
          <p:cNvPr id="229" name="ET-002"/>
          <p:cNvSpPr txBox="1"/>
          <p:nvPr/>
        </p:nvSpPr>
        <p:spPr>
          <a:xfrm>
            <a:off x="14093088" y="5441289"/>
            <a:ext cx="1354024" cy="5474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ET-002</a:t>
            </a:r>
          </a:p>
        </p:txBody>
      </p:sp>
      <p:sp>
        <p:nvSpPr>
          <p:cNvPr id="230" name="ET-004"/>
          <p:cNvSpPr txBox="1"/>
          <p:nvPr/>
        </p:nvSpPr>
        <p:spPr>
          <a:xfrm>
            <a:off x="14093088" y="9913407"/>
            <a:ext cx="1504466" cy="56938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rPr dirty="0"/>
              <a:t>ET-004</a:t>
            </a:r>
          </a:p>
        </p:txBody>
      </p:sp>
      <p:sp>
        <p:nvSpPr>
          <p:cNvPr id="231" name="Line"/>
          <p:cNvSpPr/>
          <p:nvPr/>
        </p:nvSpPr>
        <p:spPr>
          <a:xfrm>
            <a:off x="302217" y="6410083"/>
            <a:ext cx="23596599" cy="6297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232" name="Line"/>
          <p:cNvSpPr/>
          <p:nvPr/>
        </p:nvSpPr>
        <p:spPr>
          <a:xfrm flipV="1">
            <a:off x="12242649" y="1882745"/>
            <a:ext cx="151" cy="8680048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233" name="Oral Fisetin Nanoparticle"/>
          <p:cNvSpPr txBox="1"/>
          <p:nvPr/>
        </p:nvSpPr>
        <p:spPr>
          <a:xfrm>
            <a:off x="4676597" y="3682544"/>
            <a:ext cx="4896206" cy="5597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 b="1">
                <a:solidFill>
                  <a:srgbClr val="000000"/>
                </a:solidFill>
              </a:defRPr>
            </a:lvl1pPr>
          </a:lstStyle>
          <a:p>
            <a:r>
              <a:t>Oral Fisetin Nanoparticle</a:t>
            </a:r>
          </a:p>
        </p:txBody>
      </p:sp>
      <p:sp>
        <p:nvSpPr>
          <p:cNvPr id="234" name="Topical Fisetin Nanoparticle"/>
          <p:cNvSpPr txBox="1"/>
          <p:nvPr/>
        </p:nvSpPr>
        <p:spPr>
          <a:xfrm>
            <a:off x="16650258" y="3593644"/>
            <a:ext cx="5459884" cy="5597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 b="1">
                <a:solidFill>
                  <a:srgbClr val="000000"/>
                </a:solidFill>
              </a:defRPr>
            </a:lvl1pPr>
          </a:lstStyle>
          <a:p>
            <a:r>
              <a:t>Topical Fisetin Nanoparticle</a:t>
            </a:r>
          </a:p>
        </p:txBody>
      </p:sp>
      <p:sp>
        <p:nvSpPr>
          <p:cNvPr id="235" name="mRNA Reprogramming Nanoparticle"/>
          <p:cNvSpPr txBox="1"/>
          <p:nvPr/>
        </p:nvSpPr>
        <p:spPr>
          <a:xfrm>
            <a:off x="16487190" y="8089444"/>
            <a:ext cx="7183020" cy="5597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 b="1">
                <a:solidFill>
                  <a:srgbClr val="000000"/>
                </a:solidFill>
              </a:defRPr>
            </a:lvl1pPr>
          </a:lstStyle>
          <a:p>
            <a:r>
              <a:t>mRNA Reprogramming Nanoparticle</a:t>
            </a:r>
          </a:p>
        </p:txBody>
      </p:sp>
      <p:sp>
        <p:nvSpPr>
          <p:cNvPr id="236" name="IP Filed"/>
          <p:cNvSpPr txBox="1"/>
          <p:nvPr/>
        </p:nvSpPr>
        <p:spPr>
          <a:xfrm>
            <a:off x="10466984" y="5682589"/>
            <a:ext cx="1443432" cy="5474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IP Filed</a:t>
            </a:r>
          </a:p>
        </p:txBody>
      </p:sp>
      <p:sp>
        <p:nvSpPr>
          <p:cNvPr id="237" name="IP Filed"/>
          <p:cNvSpPr txBox="1"/>
          <p:nvPr/>
        </p:nvSpPr>
        <p:spPr>
          <a:xfrm>
            <a:off x="22354184" y="5682589"/>
            <a:ext cx="1443432" cy="5474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IP Filed</a:t>
            </a:r>
          </a:p>
        </p:txBody>
      </p:sp>
      <p:sp>
        <p:nvSpPr>
          <p:cNvPr id="238" name="Planned"/>
          <p:cNvSpPr txBox="1"/>
          <p:nvPr/>
        </p:nvSpPr>
        <p:spPr>
          <a:xfrm>
            <a:off x="22251873" y="10102189"/>
            <a:ext cx="1571854" cy="5474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Planned</a:t>
            </a:r>
          </a:p>
        </p:txBody>
      </p:sp>
      <p:pic>
        <p:nvPicPr>
          <p:cNvPr id="239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82700" y="6874812"/>
            <a:ext cx="2959100" cy="2916889"/>
          </a:xfrm>
          <a:prstGeom prst="rect">
            <a:avLst/>
          </a:prstGeom>
          <a:ln w="3175">
            <a:miter lim="400000"/>
          </a:ln>
        </p:spPr>
      </p:pic>
      <p:sp>
        <p:nvSpPr>
          <p:cNvPr id="240" name="Designed"/>
          <p:cNvSpPr txBox="1"/>
          <p:nvPr/>
        </p:nvSpPr>
        <p:spPr>
          <a:xfrm>
            <a:off x="10108336" y="9987889"/>
            <a:ext cx="1805128" cy="54742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 sz="3200">
                <a:solidFill>
                  <a:srgbClr val="000000"/>
                </a:solidFill>
              </a:defRPr>
            </a:lvl1pPr>
          </a:lstStyle>
          <a:p>
            <a:r>
              <a:t>Designed</a:t>
            </a:r>
          </a:p>
        </p:txBody>
      </p:sp>
      <p:sp>
        <p:nvSpPr>
          <p:cNvPr id="241" name="Gene X Nanoparticle"/>
          <p:cNvSpPr txBox="1"/>
          <p:nvPr/>
        </p:nvSpPr>
        <p:spPr>
          <a:xfrm>
            <a:off x="3060852" y="8000544"/>
            <a:ext cx="7404101" cy="5597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>
            <a:lvl1pPr>
              <a:defRPr sz="3200" b="1">
                <a:solidFill>
                  <a:srgbClr val="000000"/>
                </a:solidFill>
              </a:defRPr>
            </a:lvl1pPr>
          </a:lstStyle>
          <a:p>
            <a:r>
              <a:t>Gene X Nanoparticle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4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45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24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247" name="Fisetin as a Therapeutic for Aging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Fisetin as a Therapeutic for Aging</a:t>
            </a:r>
          </a:p>
        </p:txBody>
      </p:sp>
      <p:pic>
        <p:nvPicPr>
          <p:cNvPr id="24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63496" y="1770021"/>
            <a:ext cx="10743732" cy="8851901"/>
          </a:xfrm>
          <a:prstGeom prst="rect">
            <a:avLst/>
          </a:prstGeom>
          <a:ln w="3175">
            <a:miter lim="400000"/>
          </a:ln>
        </p:spPr>
      </p:pic>
      <p:sp>
        <p:nvSpPr>
          <p:cNvPr id="249" name="3. Senescent Cell Removal"/>
          <p:cNvSpPr txBox="1"/>
          <p:nvPr/>
        </p:nvSpPr>
        <p:spPr>
          <a:xfrm>
            <a:off x="15067384" y="8365204"/>
            <a:ext cx="2644573" cy="87917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2438400">
              <a:lnSpc>
                <a:spcPct val="90000"/>
              </a:lnSpc>
              <a:defRPr sz="2000" b="1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defRPr>
            </a:lvl1pPr>
          </a:lstStyle>
          <a:p>
            <a:r>
              <a:t>3. Senescent Cell Removal</a:t>
            </a:r>
          </a:p>
        </p:txBody>
      </p:sp>
      <p:sp>
        <p:nvSpPr>
          <p:cNvPr id="250" name="1. Insulin Signaling Inhibition"/>
          <p:cNvSpPr txBox="1"/>
          <p:nvPr/>
        </p:nvSpPr>
        <p:spPr>
          <a:xfrm>
            <a:off x="14521619" y="5449867"/>
            <a:ext cx="2831310" cy="87917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2438400">
              <a:lnSpc>
                <a:spcPct val="90000"/>
              </a:lnSpc>
              <a:defRPr sz="2000" b="1">
                <a:solidFill>
                  <a:schemeClr val="accent1">
                    <a:lumOff val="-13575"/>
                  </a:schemeClr>
                </a:solidFill>
              </a:defRPr>
            </a:lvl1pPr>
          </a:lstStyle>
          <a:p>
            <a:r>
              <a:t>1. Insulin Signaling Inhibition</a:t>
            </a:r>
          </a:p>
        </p:txBody>
      </p:sp>
      <p:sp>
        <p:nvSpPr>
          <p:cNvPr id="251" name="2. mTOR (Rapamycin target) Inhibition"/>
          <p:cNvSpPr txBox="1"/>
          <p:nvPr/>
        </p:nvSpPr>
        <p:spPr>
          <a:xfrm>
            <a:off x="6878092" y="6325594"/>
            <a:ext cx="3360639" cy="994627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2438400">
              <a:lnSpc>
                <a:spcPct val="90000"/>
              </a:lnSpc>
              <a:defRPr sz="2000" b="1">
                <a:solidFill>
                  <a:srgbClr val="722CFD"/>
                </a:solidFill>
              </a:defRPr>
            </a:lvl1pPr>
          </a:lstStyle>
          <a:p>
            <a:r>
              <a:t>2. mTOR (Rapamycin target) Inhibition</a:t>
            </a:r>
          </a:p>
        </p:txBody>
      </p:sp>
      <p:sp>
        <p:nvSpPr>
          <p:cNvPr id="252" name="Kyle Brewer - ETTA Biotechnology…"/>
          <p:cNvSpPr txBox="1"/>
          <p:nvPr/>
        </p:nvSpPr>
        <p:spPr>
          <a:xfrm>
            <a:off x="19051091" y="12725519"/>
            <a:ext cx="5066210" cy="71096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r" defTabSz="2438400">
              <a:lnSpc>
                <a:spcPct val="90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Kyle Brewer - ETTA Biotechnology</a:t>
            </a:r>
          </a:p>
          <a:p>
            <a:pPr algn="r" defTabSz="2438400">
              <a:lnSpc>
                <a:spcPct val="90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Matthew J Yousefzadeh et al, 2018 EBioMedicine</a:t>
            </a:r>
          </a:p>
          <a:p>
            <a:pPr algn="r" defTabSz="2438400">
              <a:lnSpc>
                <a:spcPct val="90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Vaqar Mustafa Adhami et al, 2012 Biochem Pharmacol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5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56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2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258" name="Emerging Evidence for Benefits of Fisetin In: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Emerging Evidence for Benefits of Fisetin In:</a:t>
            </a:r>
          </a:p>
        </p:txBody>
      </p:sp>
      <p:sp>
        <p:nvSpPr>
          <p:cNvPr id="259" name="Crohn's Disease and Colitis, Poor Digestion…"/>
          <p:cNvSpPr txBox="1"/>
          <p:nvPr/>
        </p:nvSpPr>
        <p:spPr>
          <a:xfrm>
            <a:off x="533400" y="1961694"/>
            <a:ext cx="23317200" cy="89798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Crohn's Disease and Colitis, Poor Digestion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Psoriasis, Dermatitis, Scarring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Alzheimer's, Parkinson's, Huntington's, Multiple Sclerosis, Dementia, Neurodegeneration, Poor Sleep, Headaches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Heart Disease, Atherosclerosis, Stroke, Hypertension, Heart Failure, Cardiomyopathy, Vascular Disease, Calcification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Chronic Obstructive Pulmonary Disease (COPD), Pulmonary Fibrosis, Tobacco/Vaping (Smokers Lung)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Fatty Liver Disease, Liver Cirrhosis, Kidney Disease, Renal Failure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Cancer (Colon, Lung, Brain, Skin, Gastric, Kidney, Liver, Pancreas, Lymphoma, Melanoma)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Osteoporosis. Osteoarthritis, Sarcopenia, Frailty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Progeria, Cockayne Syndrome, Werner Syndrome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Macular Degeneration, Cataracts, Glaucoma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Organ Transplantation Failure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Prostate Hypertrophy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Diabetes, Obesity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Hay Fever, Asthma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Inflammation, Lupus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COVID-19, Influenza, Infections, Wound Healing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Lifespan, Healthspan, Fertility</a:t>
            </a:r>
          </a:p>
          <a:p>
            <a:pPr>
              <a:defRPr sz="3200">
                <a:solidFill>
                  <a:srgbClr val="000000"/>
                </a:solidFill>
              </a:defRPr>
            </a:pPr>
            <a:r>
              <a:rPr b="1"/>
              <a:t> </a:t>
            </a:r>
          </a:p>
        </p:txBody>
      </p:sp>
      <p:sp>
        <p:nvSpPr>
          <p:cNvPr id="260" name="Harish C. Pal et al., 2016 Adv Exp Med Biol…"/>
          <p:cNvSpPr txBox="1"/>
          <p:nvPr/>
        </p:nvSpPr>
        <p:spPr>
          <a:xfrm>
            <a:off x="19906158" y="12893823"/>
            <a:ext cx="4211143" cy="75535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r" defTabSz="2438400">
              <a:lnSpc>
                <a:spcPts val="2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Harish C. Pal et al., 2016 Adv Exp Med Biol</a:t>
            </a:r>
          </a:p>
          <a:p>
            <a:pPr algn="r" defTabSz="2438400">
              <a:lnSpc>
                <a:spcPts val="2000"/>
              </a:lnSpc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Muhammad Imran et al., 2020 Food Sci Nutr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Rectangle"/>
          <p:cNvSpPr/>
          <p:nvPr/>
        </p:nvSpPr>
        <p:spPr>
          <a:xfrm>
            <a:off x="-33250" y="11355768"/>
            <a:ext cx="24450500" cy="2384692"/>
          </a:xfrm>
          <a:prstGeom prst="rect">
            <a:avLst/>
          </a:prstGeom>
          <a:solidFill>
            <a:srgbClr val="2087AF"/>
          </a:solidFill>
          <a:ln w="3175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63" name="01"/>
          <p:cNvSpPr txBox="1">
            <a:spLocks noGrp="1"/>
          </p:cNvSpPr>
          <p:nvPr>
            <p:ph type="sldNum" sz="quarter" idx="4294967295"/>
          </p:nvPr>
        </p:nvSpPr>
        <p:spPr>
          <a:xfrm>
            <a:off x="12086373" y="13080585"/>
            <a:ext cx="403741" cy="3738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8100" tIns="38100" rIns="38100" bIns="38100"/>
          <a:lstStyle>
            <a:lvl1pPr defTabSz="584200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64" name="ETTA Biotechnology"/>
          <p:cNvSpPr txBox="1"/>
          <p:nvPr/>
        </p:nvSpPr>
        <p:spPr>
          <a:xfrm>
            <a:off x="21803625" y="11972636"/>
            <a:ext cx="2307353" cy="64911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2438400">
              <a:lnSpc>
                <a:spcPct val="90000"/>
              </a:lnSpc>
              <a:def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ETTA Biotechnology</a:t>
            </a:r>
          </a:p>
        </p:txBody>
      </p:sp>
      <p:pic>
        <p:nvPicPr>
          <p:cNvPr id="26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03012" y="11916974"/>
            <a:ext cx="1039946" cy="760435"/>
          </a:xfrm>
          <a:prstGeom prst="rect">
            <a:avLst/>
          </a:prstGeom>
          <a:ln w="3175">
            <a:miter lim="400000"/>
          </a:ln>
        </p:spPr>
      </p:pic>
      <p:sp>
        <p:nvSpPr>
          <p:cNvPr id="266" name="ET-001: Our Proprietary Oral Fisetin Nanoparticles for Aging"/>
          <p:cNvSpPr txBox="1">
            <a:spLocks noGrp="1"/>
          </p:cNvSpPr>
          <p:nvPr>
            <p:ph type="title" idx="4294967295"/>
          </p:nvPr>
        </p:nvSpPr>
        <p:spPr>
          <a:xfrm>
            <a:off x="506508" y="277796"/>
            <a:ext cx="22608021" cy="1261957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l" defTabSz="2438339">
              <a:defRPr sz="6500" spc="-130">
                <a:solidFill>
                  <a:srgbClr val="2087A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ET-001: Our Proprietary Oral Fisetin Nanoparticles for Aging</a:t>
            </a:r>
          </a:p>
        </p:txBody>
      </p:sp>
      <p:pic>
        <p:nvPicPr>
          <p:cNvPr id="26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66800" y="2518106"/>
            <a:ext cx="7363247" cy="7857794"/>
          </a:xfrm>
          <a:prstGeom prst="rect">
            <a:avLst/>
          </a:prstGeom>
          <a:ln w="3175">
            <a:miter lim="400000"/>
          </a:ln>
        </p:spPr>
      </p:pic>
      <p:sp>
        <p:nvSpPr>
          <p:cNvPr id="268" name="3 People Dosed During Preliminary Safety Study:…"/>
          <p:cNvSpPr txBox="1"/>
          <p:nvPr/>
        </p:nvSpPr>
        <p:spPr>
          <a:xfrm>
            <a:off x="8590762" y="2613902"/>
            <a:ext cx="15367153" cy="800559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>
              <a:defRPr sz="4000" b="1">
                <a:solidFill>
                  <a:srgbClr val="000000"/>
                </a:solidFill>
              </a:defRPr>
            </a:pPr>
            <a:r>
              <a:t>3 People Dosed During Preliminary Safety Study: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No Negative Side Effects Observed or Reported at Highest Dose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3600">
                <a:solidFill>
                  <a:srgbClr val="000000"/>
                </a:solidFill>
              </a:defRPr>
            </a:pPr>
            <a:endParaRPr/>
          </a:p>
          <a:p>
            <a:pPr algn="l">
              <a:defRPr sz="4000" b="1">
                <a:solidFill>
                  <a:srgbClr val="000000"/>
                </a:solidFill>
              </a:defRPr>
            </a:pPr>
            <a:r>
              <a:t>Unexpected Early Results: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1. Improved Digestion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2. Chronic Joint Pain Permanently Relieved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3. Blood Sugar Level Lowered to Normal Level (7.3 mmol/L to 5.1 mmol/L)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4. Slight Weight Loss (0-2 kg - All Normal Weight Volunteers)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5. Brain Clarity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6. Faster Wound Healing (2x faster)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7. Reduced Headaches</a:t>
            </a:r>
          </a:p>
          <a:p>
            <a:pPr algn="l">
              <a:defRPr sz="3600">
                <a:solidFill>
                  <a:srgbClr val="000000"/>
                </a:solidFill>
              </a:defRPr>
            </a:pPr>
            <a:r>
              <a:t>8. Improved Sleep Quality</a:t>
            </a:r>
          </a:p>
          <a:p>
            <a:pPr algn="l">
              <a:defRPr b="1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69" name="IP Filed"/>
          <p:cNvSpPr txBox="1"/>
          <p:nvPr/>
        </p:nvSpPr>
        <p:spPr>
          <a:xfrm>
            <a:off x="21374100" y="10179853"/>
            <a:ext cx="2740465" cy="100169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algn="l">
              <a:lnSpc>
                <a:spcPct val="80000"/>
              </a:lnSpc>
              <a:defRPr sz="6500" spc="-13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IP Filed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2438339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2438339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1333</Words>
  <Application>Microsoft Office PowerPoint</Application>
  <PresentationFormat>Custom</PresentationFormat>
  <Paragraphs>272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Canela Bold</vt:lpstr>
      <vt:lpstr>Graphik</vt:lpstr>
      <vt:lpstr>Graphik Medium</vt:lpstr>
      <vt:lpstr>Graphik Semibold</vt:lpstr>
      <vt:lpstr>Helvetica</vt:lpstr>
      <vt:lpstr>Helvetica Neue</vt:lpstr>
      <vt:lpstr>Helvetica Neue Medium</vt:lpstr>
      <vt:lpstr>Lucida Grande</vt:lpstr>
      <vt:lpstr>21_BasicWhite</vt:lpstr>
      <vt:lpstr>Evidence-based Treatments Targeting Aging</vt:lpstr>
      <vt:lpstr>ETTA Makes the Most Powerful Aging Interventions</vt:lpstr>
      <vt:lpstr>PowerPoint Presentation</vt:lpstr>
      <vt:lpstr>Founder: Kyle Brewer</vt:lpstr>
      <vt:lpstr>ETTA's Nanoparticle Platform</vt:lpstr>
      <vt:lpstr>Our Nanoparticles</vt:lpstr>
      <vt:lpstr>Fisetin as a Therapeutic for Aging</vt:lpstr>
      <vt:lpstr>Emerging Evidence for Benefits of Fisetin In:</vt:lpstr>
      <vt:lpstr>ET-001: Our Proprietary Oral Fisetin Nanoparticles for Aging</vt:lpstr>
      <vt:lpstr>Fisetin: Inflammatory Bowel Disease (IBD) as Initial Indication</vt:lpstr>
      <vt:lpstr>Market Estimate for ET-001</vt:lpstr>
      <vt:lpstr>Economists: Increasing Life Expectancy Is Worth $367 Trillion</vt:lpstr>
      <vt:lpstr>ET-002 (Sirona): Our Proprietary Topical Skin Nanoparticles</vt:lpstr>
      <vt:lpstr>Case Study of Scar Prevention Using ET-002</vt:lpstr>
      <vt:lpstr>Case Study of Psoriasis Using ET-002</vt:lpstr>
      <vt:lpstr>Short mRNA Half-Life Is Often a Major Drawback</vt:lpstr>
      <vt:lpstr>Our Tunable, Reversible, Controllable Gene Therapy Platform</vt:lpstr>
      <vt:lpstr>Gene X Nanoparticle: Treatment for High Cholesterol and Lifespan</vt:lpstr>
      <vt:lpstr>Gene X Analog Clinical Trial</vt:lpstr>
      <vt:lpstr>mRNA Is Still in the Medieval Period</vt:lpstr>
      <vt:lpstr>Targeted Nanoparticles: mRNA/DNA Delivery Platform</vt:lpstr>
      <vt:lpstr>mRNA Reprogramming Nanoparticle</vt:lpstr>
      <vt:lpstr>Revenue Model</vt:lpstr>
      <vt:lpstr>Immediate and Long-Term Strategy</vt:lpstr>
      <vt:lpstr>Team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Evidence-based Treatments Targeting Aging</dc:title>
  <cp:lastModifiedBy>L</cp:lastModifiedBy>
  <cp:revision>1</cp:revision>
  <dcterms:modified xsi:type="dcterms:W3CDTF">2022-01-14T20:53:47Z</dcterms:modified>
</cp:coreProperties>
</file>